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diagrams/data1.xml" ContentType="application/vnd.openxmlformats-officedocument.drawingml.diagramData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changesInfos/changesInfo1.xml" ContentType="application/vnd.ms-powerpoint.changesinfo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308" r:id="rId3"/>
  </p:sldMasterIdLst>
  <p:notesMasterIdLst>
    <p:notesMasterId r:id="rId95"/>
  </p:notesMasterIdLst>
  <p:handoutMasterIdLst>
    <p:handoutMasterId r:id="rId96"/>
  </p:handoutMasterIdLst>
  <p:sldIdLst>
    <p:sldId id="277" r:id="rId4"/>
    <p:sldId id="304" r:id="rId5"/>
    <p:sldId id="305" r:id="rId6"/>
    <p:sldId id="270" r:id="rId7"/>
    <p:sldId id="306" r:id="rId8"/>
    <p:sldId id="307" r:id="rId9"/>
    <p:sldId id="346" r:id="rId10"/>
    <p:sldId id="264" r:id="rId11"/>
    <p:sldId id="347" r:id="rId12"/>
    <p:sldId id="348" r:id="rId13"/>
    <p:sldId id="349" r:id="rId14"/>
    <p:sldId id="351" r:id="rId15"/>
    <p:sldId id="353" r:id="rId16"/>
    <p:sldId id="456" r:id="rId17"/>
    <p:sldId id="315" r:id="rId18"/>
    <p:sldId id="404" r:id="rId19"/>
    <p:sldId id="446" r:id="rId20"/>
    <p:sldId id="417" r:id="rId21"/>
    <p:sldId id="449" r:id="rId22"/>
    <p:sldId id="427" r:id="rId23"/>
    <p:sldId id="453" r:id="rId24"/>
    <p:sldId id="428" r:id="rId25"/>
    <p:sldId id="454" r:id="rId26"/>
    <p:sldId id="430" r:id="rId27"/>
    <p:sldId id="431" r:id="rId28"/>
    <p:sldId id="447" r:id="rId29"/>
    <p:sldId id="455" r:id="rId30"/>
    <p:sldId id="452" r:id="rId31"/>
    <p:sldId id="387" r:id="rId32"/>
    <p:sldId id="354" r:id="rId33"/>
    <p:sldId id="355" r:id="rId34"/>
    <p:sldId id="356" r:id="rId35"/>
    <p:sldId id="357" r:id="rId36"/>
    <p:sldId id="359" r:id="rId37"/>
    <p:sldId id="360" r:id="rId38"/>
    <p:sldId id="361" r:id="rId39"/>
    <p:sldId id="362" r:id="rId40"/>
    <p:sldId id="436" r:id="rId41"/>
    <p:sldId id="438" r:id="rId42"/>
    <p:sldId id="451" r:id="rId43"/>
    <p:sldId id="415" r:id="rId44"/>
    <p:sldId id="416" r:id="rId45"/>
    <p:sldId id="410" r:id="rId46"/>
    <p:sldId id="411" r:id="rId47"/>
    <p:sldId id="412" r:id="rId48"/>
    <p:sldId id="413" r:id="rId49"/>
    <p:sldId id="414" r:id="rId50"/>
    <p:sldId id="385" r:id="rId51"/>
    <p:sldId id="364" r:id="rId52"/>
    <p:sldId id="365" r:id="rId53"/>
    <p:sldId id="384" r:id="rId54"/>
    <p:sldId id="390" r:id="rId55"/>
    <p:sldId id="369" r:id="rId56"/>
    <p:sldId id="445" r:id="rId57"/>
    <p:sldId id="372" r:id="rId58"/>
    <p:sldId id="370" r:id="rId59"/>
    <p:sldId id="437" r:id="rId60"/>
    <p:sldId id="439" r:id="rId61"/>
    <p:sldId id="440" r:id="rId62"/>
    <p:sldId id="441" r:id="rId63"/>
    <p:sldId id="442" r:id="rId64"/>
    <p:sldId id="443" r:id="rId65"/>
    <p:sldId id="450" r:id="rId66"/>
    <p:sldId id="444" r:id="rId67"/>
    <p:sldId id="388" r:id="rId68"/>
    <p:sldId id="374" r:id="rId69"/>
    <p:sldId id="375" r:id="rId70"/>
    <p:sldId id="376" r:id="rId71"/>
    <p:sldId id="377" r:id="rId72"/>
    <p:sldId id="379" r:id="rId73"/>
    <p:sldId id="380" r:id="rId74"/>
    <p:sldId id="407" r:id="rId75"/>
    <p:sldId id="382" r:id="rId76"/>
    <p:sldId id="424" r:id="rId77"/>
    <p:sldId id="425" r:id="rId78"/>
    <p:sldId id="426" r:id="rId79"/>
    <p:sldId id="423" r:id="rId80"/>
    <p:sldId id="432" r:id="rId81"/>
    <p:sldId id="433" r:id="rId82"/>
    <p:sldId id="434" r:id="rId83"/>
    <p:sldId id="435" r:id="rId84"/>
    <p:sldId id="397" r:id="rId85"/>
    <p:sldId id="386" r:id="rId86"/>
    <p:sldId id="389" r:id="rId87"/>
    <p:sldId id="344" r:id="rId88"/>
    <p:sldId id="345" r:id="rId89"/>
    <p:sldId id="405" r:id="rId90"/>
    <p:sldId id="401" r:id="rId91"/>
    <p:sldId id="408" r:id="rId92"/>
    <p:sldId id="406" r:id="rId93"/>
    <p:sldId id="394" r:id="rId9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9071"/>
    <a:srgbClr val="C3B385"/>
    <a:srgbClr val="59523E"/>
    <a:srgbClr val="352C19"/>
    <a:srgbClr val="8D6D36"/>
    <a:srgbClr val="3A2C17"/>
    <a:srgbClr val="4C3A1F"/>
    <a:srgbClr val="F1C548"/>
    <a:srgbClr val="D1823F"/>
    <a:srgbClr val="705C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F44A84-8C5E-5A61-BE84-32E7AAB9399C}" v="1" dt="2024-07-25T06:48:36.7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660B408-B3CF-4A94-85FC-2B1E0A45F4A2}" styleName="Dark Style 2 –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5BE263C-DBD7-4A20-BB59-AAB30ACAA65A}" styleName="Medium Style 3 –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E25E649-3F16-4E02-A733-19D2CDBF48F0}" styleName="Medium Style 3 –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–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microsoft.com/office/2015/10/relationships/revisionInfo" Target="revisionInfo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customXml" Target="../customXml/item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theme" Target="theme/theme1.xml"/><Relationship Id="rId101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customXml" Target="../customXml/item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viewProps" Target="viewProps.xml"/><Relationship Id="rId3" Type="http://schemas.openxmlformats.org/officeDocument/2006/relationships/slideMaster" Target="slideMasters/slide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ndara A.M.S.S it21103322" userId="S::it21103322@my.sliit.lk::56a6da69-4cd2-413d-8cf7-a31f6e2aa324" providerId="AD" clId="Web-{F4F44A84-8C5E-5A61-BE84-32E7AAB9399C}"/>
    <pc:docChg chg="modSld">
      <pc:chgData name="Bandara A.M.S.S it21103322" userId="S::it21103322@my.sliit.lk::56a6da69-4cd2-413d-8cf7-a31f6e2aa324" providerId="AD" clId="Web-{F4F44A84-8C5E-5A61-BE84-32E7AAB9399C}" dt="2024-07-25T06:48:36.722" v="0" actId="1076"/>
      <pc:docMkLst>
        <pc:docMk/>
      </pc:docMkLst>
      <pc:sldChg chg="modSp">
        <pc:chgData name="Bandara A.M.S.S it21103322" userId="S::it21103322@my.sliit.lk::56a6da69-4cd2-413d-8cf7-a31f6e2aa324" providerId="AD" clId="Web-{F4F44A84-8C5E-5A61-BE84-32E7AAB9399C}" dt="2024-07-25T06:48:36.722" v="0" actId="1076"/>
        <pc:sldMkLst>
          <pc:docMk/>
          <pc:sldMk cId="3100700942" sldId="372"/>
        </pc:sldMkLst>
        <pc:picChg chg="mod">
          <ac:chgData name="Bandara A.M.S.S it21103322" userId="S::it21103322@my.sliit.lk::56a6da69-4cd2-413d-8cf7-a31f6e2aa324" providerId="AD" clId="Web-{F4F44A84-8C5E-5A61-BE84-32E7AAB9399C}" dt="2024-07-25T06:48:36.722" v="0" actId="1076"/>
          <ac:picMkLst>
            <pc:docMk/>
            <pc:sldMk cId="3100700942" sldId="372"/>
            <ac:picMk id="9" creationId="{9395EA78-E577-876F-A860-D8454F2E3112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0415D4-D412-426C-A211-2EF1AFFC79E3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D96BE2B-E477-4398-AE7D-1B6E68AA410B}">
      <dgm:prSet/>
      <dgm:spPr/>
      <dgm:t>
        <a:bodyPr/>
        <a:lstStyle/>
        <a:p>
          <a:r>
            <a:rPr lang="en-US" b="1"/>
            <a:t>Coconut Oil Industry Challenges</a:t>
          </a:r>
          <a:endParaRPr lang="en-US"/>
        </a:p>
      </dgm:t>
    </dgm:pt>
    <dgm:pt modelId="{18DEA933-B22A-4960-9B48-D86AC50EA903}" type="parTrans" cxnId="{6F8AAB98-3E4A-476C-B490-852905ED53BA}">
      <dgm:prSet/>
      <dgm:spPr/>
      <dgm:t>
        <a:bodyPr/>
        <a:lstStyle/>
        <a:p>
          <a:endParaRPr lang="en-US"/>
        </a:p>
      </dgm:t>
    </dgm:pt>
    <dgm:pt modelId="{D2F343CB-7A9C-4128-84C7-6F76AE601605}" type="sibTrans" cxnId="{6F8AAB98-3E4A-476C-B490-852905ED53BA}">
      <dgm:prSet/>
      <dgm:spPr/>
      <dgm:t>
        <a:bodyPr/>
        <a:lstStyle/>
        <a:p>
          <a:endParaRPr lang="en-US"/>
        </a:p>
      </dgm:t>
    </dgm:pt>
    <dgm:pt modelId="{7B7D7E4C-92C1-4252-B3CB-4DD99C479883}">
      <dgm:prSet/>
      <dgm:spPr/>
      <dgm:t>
        <a:bodyPr/>
        <a:lstStyle/>
        <a:p>
          <a:r>
            <a:rPr lang="en-US" b="1"/>
            <a:t>Traditional quality assessment methods in the coconut oil industry often rely on time-consuming and resource-intensive laboratory tests</a:t>
          </a:r>
          <a:endParaRPr lang="en-US"/>
        </a:p>
      </dgm:t>
    </dgm:pt>
    <dgm:pt modelId="{5CAD3FDC-67AB-4271-A612-F9A1860EAD18}" type="parTrans" cxnId="{6CC5CF29-A52C-4C3F-8771-D6B5672DB83D}">
      <dgm:prSet/>
      <dgm:spPr/>
      <dgm:t>
        <a:bodyPr/>
        <a:lstStyle/>
        <a:p>
          <a:endParaRPr lang="en-US"/>
        </a:p>
      </dgm:t>
    </dgm:pt>
    <dgm:pt modelId="{2C7F8BEC-73C5-4B7F-8D5B-B3E6DF40B215}" type="sibTrans" cxnId="{6CC5CF29-A52C-4C3F-8771-D6B5672DB83D}">
      <dgm:prSet/>
      <dgm:spPr/>
      <dgm:t>
        <a:bodyPr/>
        <a:lstStyle/>
        <a:p>
          <a:endParaRPr lang="en-US"/>
        </a:p>
      </dgm:t>
    </dgm:pt>
    <dgm:pt modelId="{C79E8BBA-69DB-4A07-AF1F-647F8E314054}">
      <dgm:prSet/>
      <dgm:spPr/>
      <dgm:t>
        <a:bodyPr/>
        <a:lstStyle/>
        <a:p>
          <a:r>
            <a:rPr lang="en-US" b="1"/>
            <a:t>Lack of real-time quality monitoring hinders prompt decision-making in production processes.</a:t>
          </a:r>
          <a:endParaRPr lang="en-US"/>
        </a:p>
      </dgm:t>
    </dgm:pt>
    <dgm:pt modelId="{206922C0-C93C-40AA-B7CA-1A8D794F2335}" type="parTrans" cxnId="{534B30B7-2FCA-4612-9116-870B598F5618}">
      <dgm:prSet/>
      <dgm:spPr/>
      <dgm:t>
        <a:bodyPr/>
        <a:lstStyle/>
        <a:p>
          <a:endParaRPr lang="en-US"/>
        </a:p>
      </dgm:t>
    </dgm:pt>
    <dgm:pt modelId="{10CE71DD-B341-44F6-8D99-E3AE7ABF6F4B}" type="sibTrans" cxnId="{534B30B7-2FCA-4612-9116-870B598F5618}">
      <dgm:prSet/>
      <dgm:spPr/>
      <dgm:t>
        <a:bodyPr/>
        <a:lstStyle/>
        <a:p>
          <a:endParaRPr lang="en-US"/>
        </a:p>
      </dgm:t>
    </dgm:pt>
    <dgm:pt modelId="{C49C9754-9A04-4662-A48F-C843E776B548}" type="pres">
      <dgm:prSet presAssocID="{4C0415D4-D412-426C-A211-2EF1AFFC79E3}" presName="diagram" presStyleCnt="0">
        <dgm:presLayoutVars>
          <dgm:dir/>
          <dgm:resizeHandles val="exact"/>
        </dgm:presLayoutVars>
      </dgm:prSet>
      <dgm:spPr/>
    </dgm:pt>
    <dgm:pt modelId="{89E66688-5DDB-4DE2-BFB4-D1AAE3953C03}" type="pres">
      <dgm:prSet presAssocID="{FD96BE2B-E477-4398-AE7D-1B6E68AA410B}" presName="node" presStyleLbl="node1" presStyleIdx="0" presStyleCnt="1">
        <dgm:presLayoutVars>
          <dgm:bulletEnabled val="1"/>
        </dgm:presLayoutVars>
      </dgm:prSet>
      <dgm:spPr/>
    </dgm:pt>
  </dgm:ptLst>
  <dgm:cxnLst>
    <dgm:cxn modelId="{6CC5CF29-A52C-4C3F-8771-D6B5672DB83D}" srcId="{FD96BE2B-E477-4398-AE7D-1B6E68AA410B}" destId="{7B7D7E4C-92C1-4252-B3CB-4DD99C479883}" srcOrd="0" destOrd="0" parTransId="{5CAD3FDC-67AB-4271-A612-F9A1860EAD18}" sibTransId="{2C7F8BEC-73C5-4B7F-8D5B-B3E6DF40B215}"/>
    <dgm:cxn modelId="{677FF95E-83E0-4810-8056-FF8C601E1AE4}" type="presOf" srcId="{C79E8BBA-69DB-4A07-AF1F-647F8E314054}" destId="{89E66688-5DDB-4DE2-BFB4-D1AAE3953C03}" srcOrd="0" destOrd="2" presId="urn:microsoft.com/office/officeart/2005/8/layout/process5"/>
    <dgm:cxn modelId="{BC187B49-FA86-4310-BD03-088BA3DD0BA1}" type="presOf" srcId="{7B7D7E4C-92C1-4252-B3CB-4DD99C479883}" destId="{89E66688-5DDB-4DE2-BFB4-D1AAE3953C03}" srcOrd="0" destOrd="1" presId="urn:microsoft.com/office/officeart/2005/8/layout/process5"/>
    <dgm:cxn modelId="{6F8AAB98-3E4A-476C-B490-852905ED53BA}" srcId="{4C0415D4-D412-426C-A211-2EF1AFFC79E3}" destId="{FD96BE2B-E477-4398-AE7D-1B6E68AA410B}" srcOrd="0" destOrd="0" parTransId="{18DEA933-B22A-4960-9B48-D86AC50EA903}" sibTransId="{D2F343CB-7A9C-4128-84C7-6F76AE601605}"/>
    <dgm:cxn modelId="{534B30B7-2FCA-4612-9116-870B598F5618}" srcId="{7B7D7E4C-92C1-4252-B3CB-4DD99C479883}" destId="{C79E8BBA-69DB-4A07-AF1F-647F8E314054}" srcOrd="0" destOrd="0" parTransId="{206922C0-C93C-40AA-B7CA-1A8D794F2335}" sibTransId="{10CE71DD-B341-44F6-8D99-E3AE7ABF6F4B}"/>
    <dgm:cxn modelId="{0748BEDC-2B7D-4220-A11E-87C85CF8CEFD}" type="presOf" srcId="{4C0415D4-D412-426C-A211-2EF1AFFC79E3}" destId="{C49C9754-9A04-4662-A48F-C843E776B548}" srcOrd="0" destOrd="0" presId="urn:microsoft.com/office/officeart/2005/8/layout/process5"/>
    <dgm:cxn modelId="{47E8D8FF-E51B-44A8-8F53-74431BBD94F9}" type="presOf" srcId="{FD96BE2B-E477-4398-AE7D-1B6E68AA410B}" destId="{89E66688-5DDB-4DE2-BFB4-D1AAE3953C03}" srcOrd="0" destOrd="0" presId="urn:microsoft.com/office/officeart/2005/8/layout/process5"/>
    <dgm:cxn modelId="{8AA464D1-4C6F-4BBE-ACD0-8BD5F5198DB2}" type="presParOf" srcId="{C49C9754-9A04-4662-A48F-C843E776B548}" destId="{89E66688-5DDB-4DE2-BFB4-D1AAE3953C03}" srcOrd="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E66688-5DDB-4DE2-BFB4-D1AAE3953C03}">
      <dsp:nvSpPr>
        <dsp:cNvPr id="0" name=""/>
        <dsp:cNvSpPr/>
      </dsp:nvSpPr>
      <dsp:spPr>
        <a:xfrm>
          <a:off x="0" y="231524"/>
          <a:ext cx="5332487" cy="31994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Coconut Oil Industry Challenges</a:t>
          </a:r>
          <a:endParaRPr lang="en-US" sz="26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/>
            <a:t>Traditional quality assessment methods in the coconut oil industry often rely on time-consuming and resource-intensive laboratory tests</a:t>
          </a:r>
          <a:endParaRPr lang="en-US" sz="2000" kern="120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/>
            <a:t>Lack of real-time quality monitoring hinders prompt decision-making in production processes.</a:t>
          </a:r>
          <a:endParaRPr lang="en-US" sz="2000" kern="1200"/>
        </a:p>
      </dsp:txBody>
      <dsp:txXfrm>
        <a:off x="93710" y="325234"/>
        <a:ext cx="5145067" cy="30120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AAE38-79BE-4082-9A4D-2BEC47341C04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15613-D24F-46B4-9010-BD7B318E3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50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BCF22-2D75-4779-9C8B-6270AA3FA919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B8AC8-E212-48B2-9917-7448FC83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90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262038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二等辺三角形 10">
            <a:extLst>
              <a:ext uri="{FF2B5EF4-FFF2-40B4-BE49-F238E27FC236}">
                <a16:creationId xmlns:a16="http://schemas.microsoft.com/office/drawing/2014/main" id="{B82A4CF3-876E-AF91-73F3-1DB5B5180455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463623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二等辺三角形 9">
            <a:extLst>
              <a:ext uri="{FF2B5EF4-FFF2-40B4-BE49-F238E27FC236}">
                <a16:creationId xmlns:a16="http://schemas.microsoft.com/office/drawing/2014/main" id="{27EE083D-5DE2-E142-00E2-6C428E200720}"/>
              </a:ext>
            </a:extLst>
          </p:cNvPr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8" name="二等辺三角形 10">
            <a:extLst>
              <a:ext uri="{FF2B5EF4-FFF2-40B4-BE49-F238E27FC236}">
                <a16:creationId xmlns:a16="http://schemas.microsoft.com/office/drawing/2014/main" id="{FEF13C06-6402-2915-2FC1-98C584022AFE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913981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22544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123E73-1B72-B9C8-7567-FBA3619C6BF4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2818357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999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308829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629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二等辺三角形 9">
            <a:extLst>
              <a:ext uri="{FF2B5EF4-FFF2-40B4-BE49-F238E27FC236}">
                <a16:creationId xmlns:a16="http://schemas.microsoft.com/office/drawing/2014/main" id="{5A5FDB47-FC5F-2007-0341-3CB2DF3967D3}"/>
              </a:ext>
            </a:extLst>
          </p:cNvPr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6" name="二等辺三角形 10">
            <a:extLst>
              <a:ext uri="{FF2B5EF4-FFF2-40B4-BE49-F238E27FC236}">
                <a16:creationId xmlns:a16="http://schemas.microsoft.com/office/drawing/2014/main" id="{4586938A-E76E-F9D6-36F3-1875280F6C08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98B814F-A2EC-3953-1A4A-444528F4D5EA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537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二等辺三角形 11">
            <a:extLst>
              <a:ext uri="{FF2B5EF4-FFF2-40B4-BE49-F238E27FC236}">
                <a16:creationId xmlns:a16="http://schemas.microsoft.com/office/drawing/2014/main" id="{DBD66163-54E2-6474-7FFC-75A19B4927DD}"/>
              </a:ext>
            </a:extLst>
          </p:cNvPr>
          <p:cNvSpPr/>
          <p:nvPr userDrawn="1"/>
        </p:nvSpPr>
        <p:spPr>
          <a:xfrm>
            <a:off x="0" y="6406010"/>
            <a:ext cx="12192000" cy="452885"/>
          </a:xfrm>
          <a:prstGeom prst="triangle">
            <a:avLst>
              <a:gd name="adj" fmla="val 85448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9" name="二等辺三角形 9">
            <a:extLst>
              <a:ext uri="{FF2B5EF4-FFF2-40B4-BE49-F238E27FC236}">
                <a16:creationId xmlns:a16="http://schemas.microsoft.com/office/drawing/2014/main" id="{5B2E9DB8-4291-9F50-BCD5-EF659AC6D910}"/>
              </a:ext>
            </a:extLst>
          </p:cNvPr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0" name="二等辺三角形 10">
            <a:extLst>
              <a:ext uri="{FF2B5EF4-FFF2-40B4-BE49-F238E27FC236}">
                <a16:creationId xmlns:a16="http://schemas.microsoft.com/office/drawing/2014/main" id="{6E0D3D29-FAA5-B8A3-BB47-FBA806C4208C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2132531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二等辺三角形 10">
            <a:extLst>
              <a:ext uri="{FF2B5EF4-FFF2-40B4-BE49-F238E27FC236}">
                <a16:creationId xmlns:a16="http://schemas.microsoft.com/office/drawing/2014/main" id="{DC688BE5-B77C-E911-8962-52111654AD1A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871015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02519A5-720B-52E9-1015-77192FFA4A93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B6CFE4DA-5339-932C-8D04-5EDB701963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2D7E3-47A8-8402-FB20-DA9DB97768BC}"/>
              </a:ext>
            </a:extLst>
          </p:cNvPr>
          <p:cNvSpPr txBox="1"/>
          <p:nvPr userDrawn="1"/>
        </p:nvSpPr>
        <p:spPr>
          <a:xfrm>
            <a:off x="10287000" y="6536937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8C4007C-554A-4B16-A31C-089CB53EF86F}" type="datetime1">
              <a:rPr lang="en-US" sz="1200" b="1" smtClean="0"/>
              <a:t>7/24/2024</a:t>
            </a:fld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3102542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9" r:id="rId1"/>
    <p:sldLayoutId id="2147484310" r:id="rId2"/>
    <p:sldLayoutId id="2147484311" r:id="rId3"/>
    <p:sldLayoutId id="2147484312" r:id="rId4"/>
    <p:sldLayoutId id="2147484313" r:id="rId5"/>
    <p:sldLayoutId id="2147484314" r:id="rId6"/>
    <p:sldLayoutId id="2147484315" r:id="rId7"/>
    <p:sldLayoutId id="2147484316" r:id="rId8"/>
    <p:sldLayoutId id="2147484317" r:id="rId9"/>
    <p:sldLayoutId id="2147484318" r:id="rId10"/>
    <p:sldLayoutId id="214748431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3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4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1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18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7.png"/><Relationship Id="rId7" Type="http://schemas.openxmlformats.org/officeDocument/2006/relationships/image" Target="../media/image4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8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1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18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6.sv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8.svg"/><Relationship Id="rId7" Type="http://schemas.openxmlformats.org/officeDocument/2006/relationships/image" Target="../media/image3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microsoft.com/office/2007/relationships/hdphoto" Target="../media/hdphoto2.wdp"/><Relationship Id="rId5" Type="http://schemas.openxmlformats.org/officeDocument/2006/relationships/image" Target="../media/image67.png"/><Relationship Id="rId10" Type="http://schemas.openxmlformats.org/officeDocument/2006/relationships/image" Target="../media/image69.png"/><Relationship Id="rId4" Type="http://schemas.openxmlformats.org/officeDocument/2006/relationships/image" Target="../media/image66.png"/><Relationship Id="rId9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jpeg"/><Relationship Id="rId3" Type="http://schemas.openxmlformats.org/officeDocument/2006/relationships/image" Target="../media/image18.svg"/><Relationship Id="rId7" Type="http://schemas.openxmlformats.org/officeDocument/2006/relationships/image" Target="../media/image72.png"/><Relationship Id="rId12" Type="http://schemas.openxmlformats.org/officeDocument/2006/relationships/image" Target="../media/image77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jpeg"/><Relationship Id="rId4" Type="http://schemas.openxmlformats.org/officeDocument/2006/relationships/image" Target="../media/image7.png"/><Relationship Id="rId9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8.svg"/><Relationship Id="rId7" Type="http://schemas.openxmlformats.org/officeDocument/2006/relationships/diagramLayout" Target="../diagrams/layout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image" Target="../media/image7.png"/><Relationship Id="rId5" Type="http://schemas.openxmlformats.org/officeDocument/2006/relationships/image" Target="../media/image90.png"/><Relationship Id="rId10" Type="http://schemas.microsoft.com/office/2007/relationships/diagramDrawing" Target="../diagrams/drawing1.xml"/><Relationship Id="rId4" Type="http://schemas.openxmlformats.org/officeDocument/2006/relationships/image" Target="../media/image89.png"/><Relationship Id="rId9" Type="http://schemas.openxmlformats.org/officeDocument/2006/relationships/diagramColors" Target="../diagrams/colors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8.svg"/><Relationship Id="rId7" Type="http://schemas.openxmlformats.org/officeDocument/2006/relationships/image" Target="../media/image99.png"/><Relationship Id="rId12" Type="http://schemas.openxmlformats.org/officeDocument/2006/relationships/image" Target="../media/image10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02.png"/><Relationship Id="rId5" Type="http://schemas.openxmlformats.org/officeDocument/2006/relationships/image" Target="../media/image97.jpeg"/><Relationship Id="rId10" Type="http://schemas.openxmlformats.org/officeDocument/2006/relationships/image" Target="../media/image7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4.png"/><Relationship Id="rId4" Type="http://schemas.openxmlformats.org/officeDocument/2006/relationships/image" Target="../media/image10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2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5.jpeg"/><Relationship Id="rId4" Type="http://schemas.openxmlformats.org/officeDocument/2006/relationships/image" Target="../media/image10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.jpeg"/><Relationship Id="rId5" Type="http://schemas.openxmlformats.org/officeDocument/2006/relationships/image" Target="../media/image119.jpeg"/><Relationship Id="rId4" Type="http://schemas.openxmlformats.org/officeDocument/2006/relationships/image" Target="../media/image118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90/app12020656" TargetMode="External"/><Relationship Id="rId2" Type="http://schemas.openxmlformats.org/officeDocument/2006/relationships/hyperlink" Target="https://doi.org/10.1351/pac-con-11-04-01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4.png"/><Relationship Id="rId5" Type="http://schemas.openxmlformats.org/officeDocument/2006/relationships/image" Target="../media/image7.png"/><Relationship Id="rId4" Type="http://schemas.openxmlformats.org/officeDocument/2006/relationships/hyperlink" Target="http://doi.org/10.1080/87559129.2019.1687515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2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2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8.svg"/><Relationship Id="rId7" Type="http://schemas.openxmlformats.org/officeDocument/2006/relationships/image" Target="../media/image127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svg"/><Relationship Id="rId4" Type="http://schemas.openxmlformats.org/officeDocument/2006/relationships/image" Target="../media/image1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28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3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3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3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3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3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3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6.sv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7" Type="http://schemas.openxmlformats.org/officeDocument/2006/relationships/image" Target="../media/image7.png"/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jpeg"/><Relationship Id="rId5" Type="http://schemas.openxmlformats.org/officeDocument/2006/relationships/image" Target="../media/image146.jpeg"/><Relationship Id="rId4" Type="http://schemas.openxmlformats.org/officeDocument/2006/relationships/image" Target="../media/image145.jpe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jpeg"/><Relationship Id="rId13" Type="http://schemas.openxmlformats.org/officeDocument/2006/relationships/image" Target="../media/image158.jpeg"/><Relationship Id="rId3" Type="http://schemas.openxmlformats.org/officeDocument/2006/relationships/image" Target="../media/image149.jpeg"/><Relationship Id="rId7" Type="http://schemas.openxmlformats.org/officeDocument/2006/relationships/image" Target="../media/image152.jpeg"/><Relationship Id="rId12" Type="http://schemas.openxmlformats.org/officeDocument/2006/relationships/image" Target="../media/image157.jpeg"/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jpeg"/><Relationship Id="rId11" Type="http://schemas.openxmlformats.org/officeDocument/2006/relationships/image" Target="../media/image156.jpeg"/><Relationship Id="rId5" Type="http://schemas.openxmlformats.org/officeDocument/2006/relationships/image" Target="../media/image150.jpeg"/><Relationship Id="rId10" Type="http://schemas.openxmlformats.org/officeDocument/2006/relationships/image" Target="../media/image155.jpeg"/><Relationship Id="rId4" Type="http://schemas.openxmlformats.org/officeDocument/2006/relationships/image" Target="../media/image7.png"/><Relationship Id="rId9" Type="http://schemas.openxmlformats.org/officeDocument/2006/relationships/image" Target="../media/image154.jpeg"/><Relationship Id="rId14" Type="http://schemas.openxmlformats.org/officeDocument/2006/relationships/image" Target="../media/image15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jpeg"/><Relationship Id="rId3" Type="http://schemas.openxmlformats.org/officeDocument/2006/relationships/image" Target="../media/image161.png"/><Relationship Id="rId7" Type="http://schemas.openxmlformats.org/officeDocument/2006/relationships/image" Target="../media/image164.jpe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63.jpeg"/><Relationship Id="rId4" Type="http://schemas.openxmlformats.org/officeDocument/2006/relationships/image" Target="../media/image162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0">
              <a:schemeClr val="tx1"/>
            </a:gs>
            <a:gs pos="100000">
              <a:srgbClr val="705C32"/>
            </a:gs>
            <a:gs pos="100000">
              <a:srgbClr val="4E3B21"/>
            </a:gs>
            <a:gs pos="99000">
              <a:srgbClr val="2B1A10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75E098-F3D0-453C-BBF5-A7C840F21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521" y="1372144"/>
            <a:ext cx="9784306" cy="1800200"/>
          </a:xfrm>
          <a:ln>
            <a:noFill/>
          </a:ln>
        </p:spPr>
        <p:txBody>
          <a:bodyPr anchor="b">
            <a:noAutofit/>
          </a:bodyPr>
          <a:lstStyle/>
          <a:p>
            <a:pPr algn="l"/>
            <a:r>
              <a:rPr lang="en-GB" sz="7200" b="1">
                <a:solidFill>
                  <a:schemeClr val="bg1"/>
                </a:solidFill>
              </a:rPr>
              <a:t>PROGRESS PRESENTATION 1</a:t>
            </a:r>
            <a:endParaRPr lang="en-US" sz="720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88F3F03-40A0-499D-BDCC-A8E886D9D7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185" y="5375681"/>
            <a:ext cx="2880320" cy="549282"/>
          </a:xfrm>
        </p:spPr>
        <p:txBody>
          <a:bodyPr>
            <a:normAutofit/>
          </a:bodyPr>
          <a:lstStyle/>
          <a:p>
            <a:pPr algn="l"/>
            <a:r>
              <a:rPr lang="en-US" b="1">
                <a:solidFill>
                  <a:schemeClr val="bg1"/>
                </a:solidFill>
              </a:rPr>
              <a:t>Project ID : R24-059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C9A834-31B4-14FD-9A05-130F07DFCB3D}"/>
              </a:ext>
            </a:extLst>
          </p:cNvPr>
          <p:cNvSpPr txBox="1"/>
          <p:nvPr/>
        </p:nvSpPr>
        <p:spPr>
          <a:xfrm>
            <a:off x="620185" y="3568319"/>
            <a:ext cx="869314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>
                <a:solidFill>
                  <a:srgbClr val="8D6D36"/>
                </a:solidFill>
                <a:effectLst/>
              </a:rPr>
              <a:t>COCOCLARITY </a:t>
            </a:r>
          </a:p>
          <a:p>
            <a:r>
              <a:rPr lang="en-GB" sz="2000" b="1">
                <a:solidFill>
                  <a:srgbClr val="59523E"/>
                </a:solidFill>
              </a:rPr>
              <a:t>E</a:t>
            </a:r>
            <a:r>
              <a:rPr lang="en-GB" sz="2000" b="1">
                <a:solidFill>
                  <a:srgbClr val="59523E"/>
                </a:solidFill>
                <a:effectLst/>
              </a:rPr>
              <a:t>levating Efficiency and Sustainability in Large-Scale Coconut Oil Manufacturing through Progressive Strategies </a:t>
            </a:r>
            <a:endParaRPr lang="en-LK" sz="2000">
              <a:solidFill>
                <a:srgbClr val="59523E"/>
              </a:solidFill>
            </a:endParaRPr>
          </a:p>
        </p:txBody>
      </p:sp>
      <p:pic>
        <p:nvPicPr>
          <p:cNvPr id="3" name="Graphic 2" descr="Layers Design outline">
            <a:extLst>
              <a:ext uri="{FF2B5EF4-FFF2-40B4-BE49-F238E27FC236}">
                <a16:creationId xmlns:a16="http://schemas.microsoft.com/office/drawing/2014/main" id="{5CB85115-6BE8-C173-A979-2D33D1AC5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1827" y="1732046"/>
            <a:ext cx="3841576" cy="6264696"/>
          </a:xfrm>
          <a:prstGeom prst="rect">
            <a:avLst/>
          </a:prstGeom>
        </p:spPr>
      </p:pic>
      <p:pic>
        <p:nvPicPr>
          <p:cNvPr id="8" name="Graphic 7" descr="Layers Design outline">
            <a:extLst>
              <a:ext uri="{FF2B5EF4-FFF2-40B4-BE49-F238E27FC236}">
                <a16:creationId xmlns:a16="http://schemas.microsoft.com/office/drawing/2014/main" id="{D8FA3F8C-770B-8903-E948-DF06746A6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74150" y="-608740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0A00D986-9CBD-E462-FFD8-A11324D6FF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2266" y="435971"/>
            <a:ext cx="3841576" cy="62646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BA3E09-405D-F844-46E5-B17CD7EE0596}"/>
              </a:ext>
            </a:extLst>
          </p:cNvPr>
          <p:cNvSpPr txBox="1"/>
          <p:nvPr/>
        </p:nvSpPr>
        <p:spPr>
          <a:xfrm>
            <a:off x="9522950" y="6422029"/>
            <a:ext cx="1377817" cy="366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35F4086-0B76-A94A-82CC-19E32AB7C527}" type="datetime1">
              <a:rPr lang="en-US" smtClean="0">
                <a:solidFill>
                  <a:schemeClr val="bg1"/>
                </a:solidFill>
              </a:rPr>
              <a:pPr/>
              <a:t>7/24/2024</a:t>
            </a:fld>
            <a:endParaRPr lang="en-LK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F139E6-F210-D51B-F9B9-61B7383BEB73}"/>
              </a:ext>
            </a:extLst>
          </p:cNvPr>
          <p:cNvSpPr txBox="1"/>
          <p:nvPr/>
        </p:nvSpPr>
        <p:spPr>
          <a:xfrm>
            <a:off x="11047455" y="6422029"/>
            <a:ext cx="903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1</a:t>
            </a:r>
            <a:endParaRPr lang="en-LK"/>
          </a:p>
        </p:txBody>
      </p:sp>
      <p:pic>
        <p:nvPicPr>
          <p:cNvPr id="7" name="Picture 6" descr="A logo of a palm tree&#10;&#10;Description automatically generated">
            <a:extLst>
              <a:ext uri="{FF2B5EF4-FFF2-40B4-BE49-F238E27FC236}">
                <a16:creationId xmlns:a16="http://schemas.microsoft.com/office/drawing/2014/main" id="{A7581D85-6766-F604-32BB-6F2436109B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037" y="0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87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000">
              <a:schemeClr val="tx1"/>
            </a:gs>
            <a:gs pos="100000">
              <a:srgbClr val="352C19"/>
            </a:gs>
            <a:gs pos="100000">
              <a:srgbClr val="4E3B21"/>
            </a:gs>
            <a:gs pos="84000">
              <a:srgbClr val="2B1A10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0CAFA-210C-0A6E-0669-8267438A9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631231"/>
            <a:ext cx="4897760" cy="1325563"/>
          </a:xfrm>
        </p:spPr>
        <p:txBody>
          <a:bodyPr>
            <a:normAutofit fontScale="90000"/>
          </a:bodyPr>
          <a:lstStyle/>
          <a:p>
            <a:r>
              <a:rPr lang="en-US" sz="4800" b="1">
                <a:solidFill>
                  <a:schemeClr val="bg1"/>
                </a:solidFill>
              </a:rPr>
              <a:t>RESEARCH PROBLEM</a:t>
            </a:r>
            <a:endParaRPr lang="en-LK" sz="4800" b="1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86B47B-0B05-4BDE-E7E3-3D541F8FA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6560" y="6356351"/>
            <a:ext cx="582960" cy="372608"/>
          </a:xfrm>
        </p:spPr>
        <p:txBody>
          <a:bodyPr/>
          <a:lstStyle/>
          <a:p>
            <a:fld id="{8A7A6979-0714-4377-B894-6BE4C2D6E202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Graphic 5" descr="Layers Design outline">
            <a:extLst>
              <a:ext uri="{FF2B5EF4-FFF2-40B4-BE49-F238E27FC236}">
                <a16:creationId xmlns:a16="http://schemas.microsoft.com/office/drawing/2014/main" id="{5ED51749-16F8-67E9-1551-EA4244C54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116995" y="3725652"/>
            <a:ext cx="3841576" cy="6264696"/>
          </a:xfrm>
          <a:prstGeom prst="rect">
            <a:avLst/>
          </a:prstGeom>
        </p:spPr>
      </p:pic>
      <p:pic>
        <p:nvPicPr>
          <p:cNvPr id="8" name="Graphic 7" descr="Layers Design outline">
            <a:extLst>
              <a:ext uri="{FF2B5EF4-FFF2-40B4-BE49-F238E27FC236}">
                <a16:creationId xmlns:a16="http://schemas.microsoft.com/office/drawing/2014/main" id="{9B7D46ED-302A-2DF6-871C-9B19C768A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627040" y="3754407"/>
            <a:ext cx="3841576" cy="6264696"/>
          </a:xfrm>
          <a:prstGeom prst="rect">
            <a:avLst/>
          </a:prstGeom>
        </p:spPr>
      </p:pic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91D50168-988A-E628-3DB3-7FECA4E0A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606950" y="3725652"/>
            <a:ext cx="3841576" cy="62646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C34528-8FFC-7A5D-BB47-365E6EDED04B}"/>
              </a:ext>
            </a:extLst>
          </p:cNvPr>
          <p:cNvSpPr txBox="1"/>
          <p:nvPr/>
        </p:nvSpPr>
        <p:spPr>
          <a:xfrm>
            <a:off x="9918192" y="6413698"/>
            <a:ext cx="17166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35F4086-0B76-A94A-82CC-19E32AB7C527}" type="datetime1">
              <a:rPr lang="en-US" sz="1400" smtClean="0">
                <a:solidFill>
                  <a:schemeClr val="bg1"/>
                </a:solidFill>
              </a:rPr>
              <a:pPr/>
              <a:t>7/24/2024</a:t>
            </a:fld>
            <a:endParaRPr lang="en-LK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64CD2E-68F9-6147-09E8-75F8FC507A62}"/>
              </a:ext>
            </a:extLst>
          </p:cNvPr>
          <p:cNvSpPr txBox="1"/>
          <p:nvPr/>
        </p:nvSpPr>
        <p:spPr>
          <a:xfrm>
            <a:off x="4562370" y="6413698"/>
            <a:ext cx="63317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IT21061066 | WELIGAMA D.M.P.D </a:t>
            </a:r>
            <a:r>
              <a:rPr lang="en-LK" sz="1400">
                <a:solidFill>
                  <a:schemeClr val="bg1"/>
                </a:solidFill>
              </a:rPr>
              <a:t>| RP-059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5243AC-58E1-2B08-A4A0-B8A77D151060}"/>
              </a:ext>
            </a:extLst>
          </p:cNvPr>
          <p:cNvSpPr txBox="1"/>
          <p:nvPr/>
        </p:nvSpPr>
        <p:spPr>
          <a:xfrm>
            <a:off x="5451466" y="858358"/>
            <a:ext cx="6181650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Limited technology adoption restricts productivity gains?</a:t>
            </a:r>
            <a:endParaRPr lang="en-US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40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Imprecise manual identification causes output variability?</a:t>
            </a:r>
            <a:endParaRPr lang="en-US" sz="240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40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Underutilization of available variety data patterns?</a:t>
            </a:r>
          </a:p>
          <a:p>
            <a:pPr marL="342900" indent="-342900">
              <a:buFont typeface="Arial"/>
              <a:buChar char="•"/>
            </a:pPr>
            <a:endParaRPr lang="en-US" sz="240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Lack of tailored recommendations for large-scale producers?</a:t>
            </a:r>
          </a:p>
          <a:p>
            <a:endParaRPr lang="en-US" sz="2400">
              <a:solidFill>
                <a:schemeClr val="bg1"/>
              </a:solidFill>
              <a:ea typeface="+mn-lt"/>
              <a:cs typeface="+mn-lt"/>
            </a:endParaRPr>
          </a:p>
        </p:txBody>
      </p:sp>
      <p:pic>
        <p:nvPicPr>
          <p:cNvPr id="4" name="Picture 3" descr="A hand holding a pen over a group of paper with question marks&#10;&#10;Description automatically generated">
            <a:extLst>
              <a:ext uri="{FF2B5EF4-FFF2-40B4-BE49-F238E27FC236}">
                <a16:creationId xmlns:a16="http://schemas.microsoft.com/office/drawing/2014/main" id="{A5950CF1-D341-A746-3009-524FDAFE6B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685"/>
          <a:stretch/>
        </p:blipFill>
        <p:spPr>
          <a:xfrm>
            <a:off x="938945" y="2145071"/>
            <a:ext cx="3409916" cy="3510530"/>
          </a:xfrm>
          <a:prstGeom prst="rect">
            <a:avLst/>
          </a:prstGeom>
        </p:spPr>
      </p:pic>
      <p:pic>
        <p:nvPicPr>
          <p:cNvPr id="10" name="Picture 9" descr="A logo of a palm tree&#10;&#10;Description automatically generated">
            <a:extLst>
              <a:ext uri="{FF2B5EF4-FFF2-40B4-BE49-F238E27FC236}">
                <a16:creationId xmlns:a16="http://schemas.microsoft.com/office/drawing/2014/main" id="{2606985F-6598-686F-EE5E-8F9AE80C8C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973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A5D0-8507-D462-4FE5-68A15DBA3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426" y="293238"/>
            <a:ext cx="10515600" cy="1325563"/>
          </a:xfrm>
        </p:spPr>
        <p:txBody>
          <a:bodyPr/>
          <a:lstStyle/>
          <a:p>
            <a:r>
              <a:rPr lang="en-LK" sz="4400" b="1">
                <a:solidFill>
                  <a:srgbClr val="73582D"/>
                </a:solidFill>
              </a:rPr>
              <a:t>Research Gap </a:t>
            </a:r>
            <a:r>
              <a:rPr lang="en-LK" sz="4400" b="1"/>
              <a:t>of the Study</a:t>
            </a:r>
            <a:endParaRPr lang="en-LK" b="1"/>
          </a:p>
        </p:txBody>
      </p:sp>
      <p:pic>
        <p:nvPicPr>
          <p:cNvPr id="7" name="Graphic 6" descr="Layers Design outline">
            <a:extLst>
              <a:ext uri="{FF2B5EF4-FFF2-40B4-BE49-F238E27FC236}">
                <a16:creationId xmlns:a16="http://schemas.microsoft.com/office/drawing/2014/main" id="{5E7FC5CA-11B9-2A73-2EC8-90CC55577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271212" y="-1107504"/>
            <a:ext cx="3841576" cy="6264696"/>
          </a:xfrm>
          <a:prstGeom prst="rect">
            <a:avLst/>
          </a:prstGeom>
        </p:spPr>
      </p:pic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EF9966E-B920-3938-27FD-2BFF4D8AA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271212" y="1844824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2903FCE0-F2E0-2F66-C567-8740B949C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8386192" y="325407"/>
            <a:ext cx="3841576" cy="62646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F178BC-F738-3EA5-F798-415CD95F5443}"/>
              </a:ext>
            </a:extLst>
          </p:cNvPr>
          <p:cNvSpPr txBox="1"/>
          <p:nvPr/>
        </p:nvSpPr>
        <p:spPr>
          <a:xfrm>
            <a:off x="4666890" y="6519784"/>
            <a:ext cx="70564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IT21061066 | WELIGAMA D.M.P.D </a:t>
            </a:r>
            <a:r>
              <a:rPr lang="en-LK" sz="1400"/>
              <a:t>| RP-059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91EEA-7033-CCC4-1DA5-9B7984E7D3EB}"/>
              </a:ext>
            </a:extLst>
          </p:cNvPr>
          <p:cNvSpPr txBox="1"/>
          <p:nvPr/>
        </p:nvSpPr>
        <p:spPr>
          <a:xfrm>
            <a:off x="814920" y="1515434"/>
            <a:ext cx="9487525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29261B"/>
                </a:solidFill>
                <a:ea typeface="+mn-lt"/>
                <a:cs typeface="+mn-lt"/>
              </a:rPr>
              <a:t>Insufficient datasets of local coconut varieties</a:t>
            </a:r>
            <a:endParaRPr lang="en-US" sz="2400">
              <a:solidFill>
                <a:srgbClr val="29261B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rgbClr val="29261B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29261B"/>
                </a:solidFill>
                <a:ea typeface="+mn-lt"/>
                <a:cs typeface="+mn-lt"/>
              </a:rPr>
              <a:t>RGB-Infrared fusion unexplored for better identification</a:t>
            </a:r>
            <a:endParaRPr lang="en-US" sz="2400">
              <a:solidFill>
                <a:srgbClr val="29261B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rgbClr val="29261B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29261B"/>
                </a:solidFill>
                <a:ea typeface="+mn-lt"/>
                <a:cs typeface="+mn-lt"/>
              </a:rPr>
              <a:t>Graph neural networks unused to model variety relations</a:t>
            </a:r>
            <a:endParaRPr lang="en-US" sz="2400">
              <a:solidFill>
                <a:srgbClr val="29261B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rgbClr val="29261B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29261B"/>
                </a:solidFill>
                <a:ea typeface="+mn-lt"/>
                <a:cs typeface="+mn-lt"/>
              </a:rPr>
              <a:t>Tensor factorization absent in feature extraction</a:t>
            </a:r>
            <a:endParaRPr lang="en-US" sz="2400">
              <a:solidFill>
                <a:srgbClr val="29261B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rgbClr val="29261B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29261B"/>
                </a:solidFill>
                <a:ea typeface="+mn-lt"/>
                <a:cs typeface="+mn-lt"/>
              </a:rPr>
              <a:t>Explainability of predictions needs enhancement</a:t>
            </a:r>
            <a:endParaRPr lang="en-US" sz="2400">
              <a:solidFill>
                <a:srgbClr val="29261B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rgbClr val="29261B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29261B"/>
                </a:solidFill>
                <a:ea typeface="+mn-lt"/>
                <a:cs typeface="+mn-lt"/>
              </a:rPr>
              <a:t>Linking visual markers to environment lacking</a:t>
            </a:r>
            <a:endParaRPr lang="en-US" sz="2400">
              <a:solidFill>
                <a:srgbClr val="29261B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rgbClr val="29261B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29261B"/>
                </a:solidFill>
                <a:ea typeface="+mn-lt"/>
                <a:cs typeface="+mn-lt"/>
              </a:rPr>
              <a:t>Optimizing models for edge devices unaddressed</a:t>
            </a:r>
            <a:endParaRPr lang="en-US" sz="2400"/>
          </a:p>
          <a:p>
            <a:pPr algn="l"/>
            <a:endParaRPr lang="en-US" sz="2400"/>
          </a:p>
        </p:txBody>
      </p:sp>
      <p:pic>
        <p:nvPicPr>
          <p:cNvPr id="4" name="Picture 3" descr="A logo of a palm tree&#10;&#10;Description automatically generated">
            <a:extLst>
              <a:ext uri="{FF2B5EF4-FFF2-40B4-BE49-F238E27FC236}">
                <a16:creationId xmlns:a16="http://schemas.microsoft.com/office/drawing/2014/main" id="{D8BEC275-64D1-C4A4-C52F-0518AFDEBA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90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000">
              <a:schemeClr val="tx1"/>
            </a:gs>
            <a:gs pos="100000">
              <a:srgbClr val="352C19"/>
            </a:gs>
            <a:gs pos="100000">
              <a:srgbClr val="4E3B21"/>
            </a:gs>
            <a:gs pos="96000">
              <a:srgbClr val="2B1A10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E2BEC-973F-2E13-78DE-95388719C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071"/>
            <a:ext cx="3557780" cy="1346157"/>
          </a:xfrm>
        </p:spPr>
        <p:txBody>
          <a:bodyPr/>
          <a:lstStyle/>
          <a:p>
            <a:r>
              <a:rPr lang="en-LK" b="1">
                <a:solidFill>
                  <a:srgbClr val="705C32"/>
                </a:solidFill>
              </a:rPr>
              <a:t>Objectives</a:t>
            </a:r>
            <a:r>
              <a:rPr lang="en-LK">
                <a:solidFill>
                  <a:schemeClr val="accent2"/>
                </a:solidFill>
              </a:rPr>
              <a:t> </a:t>
            </a:r>
            <a:br>
              <a:rPr lang="en-LK">
                <a:solidFill>
                  <a:schemeClr val="accent2"/>
                </a:solidFill>
              </a:rPr>
            </a:br>
            <a:r>
              <a:rPr lang="en-LK">
                <a:solidFill>
                  <a:schemeClr val="bg1"/>
                </a:solidFill>
              </a:rPr>
              <a:t>of the Study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48B29B-5A05-E2DC-B87F-91F840C58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CEA83F-5902-3410-F3D9-E0FE2B1D2153}"/>
              </a:ext>
            </a:extLst>
          </p:cNvPr>
          <p:cNvSpPr txBox="1"/>
          <p:nvPr/>
        </p:nvSpPr>
        <p:spPr>
          <a:xfrm>
            <a:off x="986942" y="1766809"/>
            <a:ext cx="2743200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2400">
                <a:solidFill>
                  <a:srgbClr val="C3B385"/>
                </a:solidFill>
                <a:latin typeface="+mj-lt"/>
              </a:rPr>
              <a:t>MAIN OBJECTIVES</a:t>
            </a:r>
            <a:endParaRPr lang="en-US" sz="2400">
              <a:solidFill>
                <a:srgbClr val="C3B385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3B1E6B-A07B-D7C9-A9AB-FA4C023675D5}"/>
              </a:ext>
            </a:extLst>
          </p:cNvPr>
          <p:cNvSpPr txBox="1"/>
          <p:nvPr/>
        </p:nvSpPr>
        <p:spPr>
          <a:xfrm>
            <a:off x="969122" y="3338831"/>
            <a:ext cx="2743200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2400">
                <a:solidFill>
                  <a:srgbClr val="C3B385"/>
                </a:solidFill>
                <a:latin typeface="+mj-lt"/>
              </a:rPr>
              <a:t>SUB OBJECTIVES</a:t>
            </a:r>
            <a:endParaRPr lang="en-US" sz="2400">
              <a:solidFill>
                <a:srgbClr val="C3B385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17259A-AE48-8C69-31D2-CE746A6BAA0D}"/>
              </a:ext>
            </a:extLst>
          </p:cNvPr>
          <p:cNvSpPr txBox="1"/>
          <p:nvPr/>
        </p:nvSpPr>
        <p:spPr>
          <a:xfrm>
            <a:off x="970093" y="2232423"/>
            <a:ext cx="10990636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2200">
                <a:solidFill>
                  <a:schemeClr val="bg1"/>
                </a:solidFill>
                <a:ea typeface="+mn-lt"/>
                <a:cs typeface="+mn-lt"/>
              </a:rPr>
              <a:t>Empower large-scale coconut oil producers to enhance productivity and product quality through accurate coconut variety identification and data-driven recommendations.</a:t>
            </a:r>
            <a:endParaRPr lang="en-US" sz="220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66D80F-38E5-B59D-0B38-C55D5AE5BC6B}"/>
              </a:ext>
            </a:extLst>
          </p:cNvPr>
          <p:cNvSpPr txBox="1"/>
          <p:nvPr/>
        </p:nvSpPr>
        <p:spPr>
          <a:xfrm>
            <a:off x="1047032" y="3852355"/>
            <a:ext cx="6881823" cy="34163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GB" sz="2400">
                <a:solidFill>
                  <a:schemeClr val="bg1"/>
                </a:solidFill>
                <a:ea typeface="+mn-lt"/>
                <a:cs typeface="+mn-lt"/>
              </a:rPr>
              <a:t>Leveraging transfer learning for variety prediction</a:t>
            </a:r>
            <a:endParaRPr lang="en-US" sz="240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GB" sz="240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GB" sz="2400">
                <a:solidFill>
                  <a:schemeClr val="bg1"/>
                </a:solidFill>
                <a:ea typeface="+mn-lt"/>
                <a:cs typeface="+mn-lt"/>
              </a:rPr>
              <a:t>Harnessing multi-modal data for robust outputs</a:t>
            </a:r>
            <a:endParaRPr lang="en-GB" sz="240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GB" sz="240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GB" sz="2400">
                <a:solidFill>
                  <a:schemeClr val="bg1"/>
                </a:solidFill>
                <a:ea typeface="+mn-lt"/>
                <a:cs typeface="+mn-lt"/>
              </a:rPr>
              <a:t>Sustaining performance via user-driven model updates</a:t>
            </a:r>
            <a:endParaRPr lang="en-GB" sz="240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GB" sz="2400">
              <a:solidFill>
                <a:schemeClr val="bg1"/>
              </a:solidFill>
            </a:endParaRPr>
          </a:p>
          <a:p>
            <a:endParaRPr lang="en-GB" sz="2400">
              <a:solidFill>
                <a:schemeClr val="bg1"/>
              </a:solidFill>
              <a:latin typeface="Aptos Display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DE4EF2-91B8-AEE7-2D5E-56FB64CAF167}"/>
              </a:ext>
            </a:extLst>
          </p:cNvPr>
          <p:cNvSpPr txBox="1"/>
          <p:nvPr/>
        </p:nvSpPr>
        <p:spPr>
          <a:xfrm>
            <a:off x="9576523" y="6409305"/>
            <a:ext cx="14751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35F4086-0B76-A94A-82CC-19E32AB7C527}" type="datetime1">
              <a:rPr lang="en-US" sz="1400" smtClean="0">
                <a:solidFill>
                  <a:schemeClr val="bg1"/>
                </a:solidFill>
              </a:rPr>
              <a:pPr/>
              <a:t>7/24/2024</a:t>
            </a:fld>
            <a:endParaRPr lang="en-LK" sz="1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0C4A29-879A-05A7-B142-F21EF4559FD0}"/>
              </a:ext>
            </a:extLst>
          </p:cNvPr>
          <p:cNvSpPr txBox="1"/>
          <p:nvPr/>
        </p:nvSpPr>
        <p:spPr>
          <a:xfrm>
            <a:off x="4541573" y="6462260"/>
            <a:ext cx="63317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IT21061066 | WELIGAMA D.M.P.D </a:t>
            </a:r>
            <a:r>
              <a:rPr lang="en-LK" sz="1400">
                <a:solidFill>
                  <a:schemeClr val="bg1"/>
                </a:solidFill>
              </a:rPr>
              <a:t>| RP-059</a:t>
            </a:r>
          </a:p>
        </p:txBody>
      </p:sp>
      <p:pic>
        <p:nvPicPr>
          <p:cNvPr id="3" name="Picture 2" descr="Arrows hitting a target&#10;&#10;Description automatically generated">
            <a:extLst>
              <a:ext uri="{FF2B5EF4-FFF2-40B4-BE49-F238E27FC236}">
                <a16:creationId xmlns:a16="http://schemas.microsoft.com/office/drawing/2014/main" id="{3FE5622F-47F0-2387-2678-CB3FADACC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091" y="3678897"/>
            <a:ext cx="3018347" cy="1987490"/>
          </a:xfrm>
          <a:prstGeom prst="rect">
            <a:avLst/>
          </a:prstGeom>
        </p:spPr>
      </p:pic>
      <p:pic>
        <p:nvPicPr>
          <p:cNvPr id="4" name="Picture 3" descr="A logo of a palm tree&#10;&#10;Description automatically generated">
            <a:extLst>
              <a:ext uri="{FF2B5EF4-FFF2-40B4-BE49-F238E27FC236}">
                <a16:creationId xmlns:a16="http://schemas.microsoft.com/office/drawing/2014/main" id="{4463C504-2A91-6D2D-E7BA-13EDDF394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86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 descr="Layers Design outline">
            <a:extLst>
              <a:ext uri="{FF2B5EF4-FFF2-40B4-BE49-F238E27FC236}">
                <a16:creationId xmlns:a16="http://schemas.microsoft.com/office/drawing/2014/main" id="{B524C5EC-6BBE-9A55-AAC9-6FD65B200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8" name="Graphic 17" descr="Layers Design outline">
            <a:extLst>
              <a:ext uri="{FF2B5EF4-FFF2-40B4-BE49-F238E27FC236}">
                <a16:creationId xmlns:a16="http://schemas.microsoft.com/office/drawing/2014/main" id="{F14E2305-DFEF-37E2-5CC5-D84443886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20" name="Graphic 19" descr="Layers Design outline">
            <a:extLst>
              <a:ext uri="{FF2B5EF4-FFF2-40B4-BE49-F238E27FC236}">
                <a16:creationId xmlns:a16="http://schemas.microsoft.com/office/drawing/2014/main" id="{396A25DD-78F3-755A-AD78-3989E3282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8691" y="1282971"/>
            <a:ext cx="6774400" cy="873051"/>
          </a:xfrm>
        </p:spPr>
        <p:txBody>
          <a:bodyPr>
            <a:normAutofit/>
          </a:bodyPr>
          <a:lstStyle/>
          <a:p>
            <a:r>
              <a:rPr lang="en-US" sz="4800" b="1">
                <a:solidFill>
                  <a:srgbClr val="73582D"/>
                </a:solidFill>
                <a:ea typeface="+mj-lt"/>
                <a:cs typeface="+mj-lt"/>
              </a:rPr>
              <a:t>NOVELTY</a:t>
            </a:r>
            <a:endParaRPr lang="en-US"/>
          </a:p>
          <a:p>
            <a:endParaRPr lang="en-US" sz="4800" b="1">
              <a:solidFill>
                <a:srgbClr val="0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95A48F-00AB-44EA-B6E8-B537E939B696}"/>
              </a:ext>
            </a:extLst>
          </p:cNvPr>
          <p:cNvSpPr txBox="1"/>
          <p:nvPr/>
        </p:nvSpPr>
        <p:spPr>
          <a:xfrm>
            <a:off x="4365146" y="6467958"/>
            <a:ext cx="7435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IT21061066 | WELIGAMA D.M.P.D </a:t>
            </a:r>
            <a:r>
              <a:rPr lang="en-LK" sz="1400"/>
              <a:t>| RP-059</a:t>
            </a:r>
          </a:p>
        </p:txBody>
      </p:sp>
      <p:pic>
        <p:nvPicPr>
          <p:cNvPr id="3" name="Picture 2" descr="A logo of a palm tree&#10;&#10;Description automatically generated">
            <a:extLst>
              <a:ext uri="{FF2B5EF4-FFF2-40B4-BE49-F238E27FC236}">
                <a16:creationId xmlns:a16="http://schemas.microsoft.com/office/drawing/2014/main" id="{40D73ED3-25BB-C328-7A24-30BDEBDB9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  <p:pic>
        <p:nvPicPr>
          <p:cNvPr id="13" name="Graphic 12" descr="Layers Design outline">
            <a:extLst>
              <a:ext uri="{FF2B5EF4-FFF2-40B4-BE49-F238E27FC236}">
                <a16:creationId xmlns:a16="http://schemas.microsoft.com/office/drawing/2014/main" id="{7743F3AE-6A4D-6087-A06B-AC98AB3BF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66FC3C-20C7-D238-B1F8-109EC3E929C6}"/>
              </a:ext>
            </a:extLst>
          </p:cNvPr>
          <p:cNvSpPr txBox="1"/>
          <p:nvPr/>
        </p:nvSpPr>
        <p:spPr>
          <a:xfrm>
            <a:off x="1704109" y="1953490"/>
            <a:ext cx="957349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Utilize deep learning algorithms to analyze user-captured coconut images and accurately identify cultivars, hybrids, and age. Integrate RGB, infrared, and hyperspectral images for accurate copra identification, using fusion techniques for enhanced recommendation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CCC3E9-CF95-7B79-9E6B-6E5303712CD6}"/>
              </a:ext>
            </a:extLst>
          </p:cNvPr>
          <p:cNvSpPr txBox="1"/>
          <p:nvPr/>
        </p:nvSpPr>
        <p:spPr>
          <a:xfrm>
            <a:off x="1787236" y="3200399"/>
            <a:ext cx="857596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Model coconut varieties as a graph, employing GNNs to enhance variety identification by capturing complex dependencies.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F147AD-CEAD-3CEF-70B2-133DAEA6A2CE}"/>
              </a:ext>
            </a:extLst>
          </p:cNvPr>
          <p:cNvSpPr txBox="1"/>
          <p:nvPr/>
        </p:nvSpPr>
        <p:spPr>
          <a:xfrm>
            <a:off x="1787235" y="4281055"/>
            <a:ext cx="842356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Represent coconut images as tensors, apply factorization for feature extraction, and fusion for personalized recommendations.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993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 descr="Layers Design outline">
            <a:extLst>
              <a:ext uri="{FF2B5EF4-FFF2-40B4-BE49-F238E27FC236}">
                <a16:creationId xmlns:a16="http://schemas.microsoft.com/office/drawing/2014/main" id="{B524C5EC-6BBE-9A55-AAC9-6FD65B200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8" name="Graphic 17" descr="Layers Design outline">
            <a:extLst>
              <a:ext uri="{FF2B5EF4-FFF2-40B4-BE49-F238E27FC236}">
                <a16:creationId xmlns:a16="http://schemas.microsoft.com/office/drawing/2014/main" id="{F14E2305-DFEF-37E2-5CC5-D84443886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20" name="Graphic 19" descr="Layers Design outline">
            <a:extLst>
              <a:ext uri="{FF2B5EF4-FFF2-40B4-BE49-F238E27FC236}">
                <a16:creationId xmlns:a16="http://schemas.microsoft.com/office/drawing/2014/main" id="{396A25DD-78F3-755A-AD78-3989E3282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8691" y="1282971"/>
            <a:ext cx="6774400" cy="873051"/>
          </a:xfrm>
        </p:spPr>
        <p:txBody>
          <a:bodyPr>
            <a:normAutofit/>
          </a:bodyPr>
          <a:lstStyle/>
          <a:p>
            <a:r>
              <a:rPr lang="en-US" sz="4800" b="1">
                <a:solidFill>
                  <a:srgbClr val="000000"/>
                </a:solidFill>
                <a:ea typeface="+mj-lt"/>
                <a:cs typeface="+mj-lt"/>
              </a:rPr>
              <a:t>METHODOLOGY</a:t>
            </a:r>
            <a:endParaRPr lang="en-US" sz="4800">
              <a:solidFill>
                <a:srgbClr val="000000"/>
              </a:solidFill>
              <a:ea typeface="+mj-lt"/>
              <a:cs typeface="+mj-lt"/>
            </a:endParaRPr>
          </a:p>
          <a:p>
            <a:endParaRPr lang="en-US" sz="4800" b="1">
              <a:solidFill>
                <a:srgbClr val="0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95A48F-00AB-44EA-B6E8-B537E939B696}"/>
              </a:ext>
            </a:extLst>
          </p:cNvPr>
          <p:cNvSpPr txBox="1"/>
          <p:nvPr/>
        </p:nvSpPr>
        <p:spPr>
          <a:xfrm>
            <a:off x="4365146" y="6467958"/>
            <a:ext cx="7435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IT21061066 | WELIGAMA D.M.P.D </a:t>
            </a:r>
            <a:r>
              <a:rPr lang="en-LK" sz="1400"/>
              <a:t>| RP-059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ED8B206-6FFB-7707-F408-7192E78E0EFB}"/>
              </a:ext>
            </a:extLst>
          </p:cNvPr>
          <p:cNvSpPr/>
          <p:nvPr/>
        </p:nvSpPr>
        <p:spPr>
          <a:xfrm>
            <a:off x="1558772" y="1909075"/>
            <a:ext cx="4045725" cy="79208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 sz="1600"/>
              <a:t>Data Collection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0CACEA-C841-AF48-E51A-0AC5C8E03193}"/>
              </a:ext>
            </a:extLst>
          </p:cNvPr>
          <p:cNvSpPr/>
          <p:nvPr/>
        </p:nvSpPr>
        <p:spPr>
          <a:xfrm>
            <a:off x="1558772" y="3097207"/>
            <a:ext cx="4045726" cy="79208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 sz="1600"/>
              <a:t>Data pre-processing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87C3360-68C2-2410-3F02-5F359FEEDA2C}"/>
              </a:ext>
            </a:extLst>
          </p:cNvPr>
          <p:cNvSpPr/>
          <p:nvPr/>
        </p:nvSpPr>
        <p:spPr>
          <a:xfrm>
            <a:off x="1580866" y="4257635"/>
            <a:ext cx="4023631" cy="79208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LK" sz="1600"/>
              <a:t>Data augmentation and the best technique to retrain models to selected achieve good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9D260B3-E6E3-B0B5-11D2-B1947E4FD76A}"/>
              </a:ext>
            </a:extLst>
          </p:cNvPr>
          <p:cNvSpPr/>
          <p:nvPr/>
        </p:nvSpPr>
        <p:spPr>
          <a:xfrm>
            <a:off x="6964576" y="3097207"/>
            <a:ext cx="3791508" cy="79208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 sz="1600"/>
              <a:t>Host the finalized model in the flask server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7DAEDB2-2807-CEE5-C1A3-F424E6545BBC}"/>
              </a:ext>
            </a:extLst>
          </p:cNvPr>
          <p:cNvSpPr/>
          <p:nvPr/>
        </p:nvSpPr>
        <p:spPr>
          <a:xfrm>
            <a:off x="6964575" y="1909075"/>
            <a:ext cx="3791509" cy="79208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LK" sz="1600"/>
              <a:t>Data Visualization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4D01508-BC14-BE23-4AC5-71C74CA1ED4D}"/>
              </a:ext>
            </a:extLst>
          </p:cNvPr>
          <p:cNvSpPr/>
          <p:nvPr/>
        </p:nvSpPr>
        <p:spPr>
          <a:xfrm>
            <a:off x="7051785" y="4269079"/>
            <a:ext cx="3791508" cy="79208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 sz="1600"/>
              <a:t>Displayed the results in mobile application</a:t>
            </a:r>
          </a:p>
        </p:txBody>
      </p:sp>
      <p:pic>
        <p:nvPicPr>
          <p:cNvPr id="3" name="Picture 2" descr="A logo of a palm tree&#10;&#10;Description automatically generated">
            <a:extLst>
              <a:ext uri="{FF2B5EF4-FFF2-40B4-BE49-F238E27FC236}">
                <a16:creationId xmlns:a16="http://schemas.microsoft.com/office/drawing/2014/main" id="{40D73ED3-25BB-C328-7A24-30BDEBDB9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  <p:pic>
        <p:nvPicPr>
          <p:cNvPr id="13" name="Graphic 12" descr="Layers Design outline">
            <a:extLst>
              <a:ext uri="{FF2B5EF4-FFF2-40B4-BE49-F238E27FC236}">
                <a16:creationId xmlns:a16="http://schemas.microsoft.com/office/drawing/2014/main" id="{7743F3AE-6A4D-6087-A06B-AC98AB3BF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10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000">
              <a:schemeClr val="tx1"/>
            </a:gs>
            <a:gs pos="100000">
              <a:srgbClr val="352C19"/>
            </a:gs>
            <a:gs pos="100000">
              <a:srgbClr val="4E3B21"/>
            </a:gs>
            <a:gs pos="96000">
              <a:srgbClr val="2B1A10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E786-FCE0-71E3-17B6-3A8F58D9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672" y="476672"/>
            <a:ext cx="6552728" cy="924123"/>
          </a:xfrm>
        </p:spPr>
        <p:txBody>
          <a:bodyPr>
            <a:normAutofit/>
          </a:bodyPr>
          <a:lstStyle/>
          <a:p>
            <a:r>
              <a:rPr lang="en-LK" sz="4400" b="1">
                <a:solidFill>
                  <a:schemeClr val="bg1"/>
                </a:solidFill>
              </a:rPr>
              <a:t>COMPONENT</a:t>
            </a:r>
            <a:r>
              <a:rPr lang="en-LK" sz="4400" b="1">
                <a:solidFill>
                  <a:schemeClr val="accent2"/>
                </a:solidFill>
              </a:rPr>
              <a:t> </a:t>
            </a:r>
            <a:r>
              <a:rPr lang="en-LK" sz="4400" b="1">
                <a:solidFill>
                  <a:schemeClr val="bg1"/>
                </a:solidFill>
              </a:rPr>
              <a:t>DIAGRAM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18DA56-49BA-7B86-3C43-C7912F199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6520" y="6356350"/>
            <a:ext cx="577280" cy="365125"/>
          </a:xfrm>
        </p:spPr>
        <p:txBody>
          <a:bodyPr/>
          <a:lstStyle/>
          <a:p>
            <a:fld id="{8A7A6979-0714-4377-B894-6BE4C2D6E202}" type="slidenum">
              <a:rPr lang="en-US" smtClean="0">
                <a:solidFill>
                  <a:schemeClr val="bg1"/>
                </a:solidFill>
              </a:rPr>
              <a:pPr/>
              <a:t>15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F43CE2-8EF0-2851-10D0-93AFADC1327C}"/>
              </a:ext>
            </a:extLst>
          </p:cNvPr>
          <p:cNvSpPr txBox="1"/>
          <p:nvPr/>
        </p:nvSpPr>
        <p:spPr>
          <a:xfrm>
            <a:off x="9168032" y="6385023"/>
            <a:ext cx="10567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35F4086-0B76-A94A-82CC-19E32AB7C527}" type="datetime1">
              <a:rPr lang="en-US" sz="1400" smtClean="0">
                <a:solidFill>
                  <a:schemeClr val="bg1"/>
                </a:solidFill>
              </a:rPr>
              <a:pPr/>
              <a:t>7/24/2024</a:t>
            </a:fld>
            <a:endParaRPr lang="en-LK" sz="1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D4844C-FD97-5545-6618-CA30463F9011}"/>
              </a:ext>
            </a:extLst>
          </p:cNvPr>
          <p:cNvSpPr txBox="1"/>
          <p:nvPr/>
        </p:nvSpPr>
        <p:spPr>
          <a:xfrm>
            <a:off x="4677646" y="6413698"/>
            <a:ext cx="60988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IT21061066 | WELIGAMA D.M.P.D </a:t>
            </a:r>
            <a:r>
              <a:rPr lang="en-LK" sz="1400">
                <a:solidFill>
                  <a:schemeClr val="bg1"/>
                </a:solidFill>
              </a:rPr>
              <a:t>| RP-059</a:t>
            </a:r>
          </a:p>
        </p:txBody>
      </p:sp>
      <p:pic>
        <p:nvPicPr>
          <p:cNvPr id="9" name="Picture 8" descr="A diagram of a diagram of a computer&#10;&#10;Description automatically generated">
            <a:extLst>
              <a:ext uri="{FF2B5EF4-FFF2-40B4-BE49-F238E27FC236}">
                <a16:creationId xmlns:a16="http://schemas.microsoft.com/office/drawing/2014/main" id="{2C5C1E38-514D-9074-D1BF-D970D5FE4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472" y="1846512"/>
            <a:ext cx="3986209" cy="4114800"/>
          </a:xfrm>
          <a:prstGeom prst="rect">
            <a:avLst/>
          </a:prstGeom>
        </p:spPr>
      </p:pic>
      <p:pic>
        <p:nvPicPr>
          <p:cNvPr id="3" name="Picture 2" descr="A logo of a palm tree&#10;&#10;Description automatically generated">
            <a:extLst>
              <a:ext uri="{FF2B5EF4-FFF2-40B4-BE49-F238E27FC236}">
                <a16:creationId xmlns:a16="http://schemas.microsoft.com/office/drawing/2014/main" id="{A0DE208D-CD3A-ED36-54C6-B21E98A76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CFBBF78-FBB8-B419-5C2F-7228636D1E14}"/>
              </a:ext>
            </a:extLst>
          </p:cNvPr>
          <p:cNvSpPr/>
          <p:nvPr/>
        </p:nvSpPr>
        <p:spPr>
          <a:xfrm>
            <a:off x="4891974" y="2970139"/>
            <a:ext cx="1437389" cy="17311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LK" sz="1100"/>
              <a:t>Mobile App</a:t>
            </a:r>
          </a:p>
        </p:txBody>
      </p:sp>
    </p:spTree>
    <p:extLst>
      <p:ext uri="{BB962C8B-B14F-4D97-AF65-F5344CB8AC3E}">
        <p14:creationId xmlns:p14="http://schemas.microsoft.com/office/powerpoint/2010/main" val="3929777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486" y="283536"/>
            <a:ext cx="5028728" cy="873051"/>
          </a:xfrm>
        </p:spPr>
        <p:txBody>
          <a:bodyPr>
            <a:normAutofit/>
          </a:bodyPr>
          <a:lstStyle/>
          <a:p>
            <a:r>
              <a:rPr lang="en-US" sz="4800" b="1">
                <a:solidFill>
                  <a:srgbClr val="8D6D36"/>
                </a:solidFill>
              </a:rPr>
              <a:t>REQUIREMENTS</a:t>
            </a:r>
          </a:p>
        </p:txBody>
      </p:sp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563650F-990D-1A12-5762-07BB64A33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9B2DE8D9-383F-0611-05BD-69E64D563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07560" y="3740056"/>
            <a:ext cx="3841576" cy="6264696"/>
          </a:xfrm>
          <a:prstGeom prst="rect">
            <a:avLst/>
          </a:prstGeom>
        </p:spPr>
      </p:pic>
      <p:pic>
        <p:nvPicPr>
          <p:cNvPr id="11" name="Graphic 10" descr="Layers Design outline">
            <a:extLst>
              <a:ext uri="{FF2B5EF4-FFF2-40B4-BE49-F238E27FC236}">
                <a16:creationId xmlns:a16="http://schemas.microsoft.com/office/drawing/2014/main" id="{47D4C2E8-1CB8-3336-004B-BC0134799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13" name="Graphic 12" descr="Layers Design outline">
            <a:extLst>
              <a:ext uri="{FF2B5EF4-FFF2-40B4-BE49-F238E27FC236}">
                <a16:creationId xmlns:a16="http://schemas.microsoft.com/office/drawing/2014/main" id="{1996549E-F47C-656A-5861-AE8D0A267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895A48F-00AB-44EA-B6E8-B537E939B696}"/>
              </a:ext>
            </a:extLst>
          </p:cNvPr>
          <p:cNvSpPr txBox="1"/>
          <p:nvPr/>
        </p:nvSpPr>
        <p:spPr>
          <a:xfrm>
            <a:off x="4365146" y="6467958"/>
            <a:ext cx="7435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IT21061066 | WELIGAMA D.M.P.D </a:t>
            </a:r>
            <a:r>
              <a:rPr lang="en-LK" sz="1400"/>
              <a:t>| RP-059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C59569-CC41-DEBC-D8D2-BCB59F887293}"/>
              </a:ext>
            </a:extLst>
          </p:cNvPr>
          <p:cNvSpPr txBox="1"/>
          <p:nvPr/>
        </p:nvSpPr>
        <p:spPr>
          <a:xfrm>
            <a:off x="1751305" y="1315929"/>
            <a:ext cx="2938448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800" b="1"/>
              <a:t>Functional Requirements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878BF9-A7D9-2D59-1DAB-6F16D94968BA}"/>
              </a:ext>
            </a:extLst>
          </p:cNvPr>
          <p:cNvSpPr txBox="1"/>
          <p:nvPr/>
        </p:nvSpPr>
        <p:spPr>
          <a:xfrm>
            <a:off x="1751305" y="2009265"/>
            <a:ext cx="743747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800">
                <a:solidFill>
                  <a:srgbClr val="29261B"/>
                </a:solidFill>
                <a:ea typeface="+mn-lt"/>
                <a:cs typeface="+mn-lt"/>
              </a:rPr>
              <a:t>Image uploads via web/mobile</a:t>
            </a:r>
            <a:endParaRPr lang="en-US" sz="1800"/>
          </a:p>
          <a:p>
            <a:pPr>
              <a:buFont typeface="Arial" panose="020B0604020202020204" pitchFamily="34" charset="0"/>
              <a:buChar char="•"/>
            </a:pPr>
            <a:endParaRPr lang="en-GB" sz="1800">
              <a:solidFill>
                <a:srgbClr val="29261B"/>
              </a:solidFill>
              <a:ea typeface="+mn-lt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800">
                <a:solidFill>
                  <a:srgbClr val="29261B"/>
                </a:solidFill>
                <a:ea typeface="+mn-lt"/>
                <a:cs typeface="+mn-lt"/>
              </a:rPr>
              <a:t> CNN-based</a:t>
            </a:r>
            <a:r>
              <a:rPr lang="en-GB" sz="1800" b="0" i="0" u="none" strike="noStrike">
                <a:solidFill>
                  <a:srgbClr val="29261B"/>
                </a:solidFill>
                <a:effectLst/>
                <a:ea typeface="+mn-lt"/>
                <a:cs typeface="+mn-lt"/>
              </a:rPr>
              <a:t> model for </a:t>
            </a:r>
            <a:r>
              <a:rPr lang="en-GB" sz="1800">
                <a:solidFill>
                  <a:srgbClr val="29261B"/>
                </a:solidFill>
                <a:ea typeface="+mn-lt"/>
                <a:cs typeface="+mn-lt"/>
              </a:rPr>
              <a:t>variety analysis</a:t>
            </a:r>
            <a:endParaRPr lang="en-GB" sz="1800"/>
          </a:p>
          <a:p>
            <a:pPr>
              <a:buFont typeface="Arial" panose="020B0604020202020204" pitchFamily="34" charset="0"/>
              <a:buChar char="•"/>
            </a:pPr>
            <a:endParaRPr lang="en-GB" sz="1800">
              <a:solidFill>
                <a:srgbClr val="29261B"/>
              </a:solidFill>
              <a:ea typeface="+mn-lt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800">
                <a:solidFill>
                  <a:srgbClr val="29261B"/>
                </a:solidFill>
                <a:ea typeface="+mn-lt"/>
                <a:cs typeface="+mn-lt"/>
              </a:rPr>
              <a:t> Variety, age, traits recognition</a:t>
            </a:r>
            <a:endParaRPr lang="en-GB" sz="1800"/>
          </a:p>
          <a:p>
            <a:pPr>
              <a:buFont typeface="Arial"/>
              <a:buChar char="•"/>
            </a:pPr>
            <a:endParaRPr lang="en-GB" sz="1800">
              <a:solidFill>
                <a:srgbClr val="29261B"/>
              </a:solidFill>
              <a:ea typeface="+mn-lt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800">
                <a:solidFill>
                  <a:srgbClr val="29261B"/>
                </a:solidFill>
                <a:ea typeface="+mn-lt"/>
                <a:cs typeface="+mn-lt"/>
              </a:rPr>
              <a:t> Integrate external/environment data</a:t>
            </a:r>
            <a:endParaRPr lang="en-GB" sz="1800"/>
          </a:p>
          <a:p>
            <a:pPr>
              <a:buFont typeface="Arial" panose="020B0604020202020204" pitchFamily="34" charset="0"/>
              <a:buChar char="•"/>
            </a:pPr>
            <a:endParaRPr lang="en-GB" sz="1800">
              <a:solidFill>
                <a:srgbClr val="29261B"/>
              </a:solidFill>
              <a:ea typeface="+mn-lt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800">
                <a:solidFill>
                  <a:srgbClr val="29261B"/>
                </a:solidFill>
                <a:ea typeface="+mn-lt"/>
                <a:cs typeface="+mn-lt"/>
              </a:rPr>
              <a:t> Generate personalized recommendations</a:t>
            </a:r>
            <a:endParaRPr lang="en-GB" sz="1800"/>
          </a:p>
          <a:p>
            <a:pPr>
              <a:buFont typeface="Arial" panose="020B0604020202020204" pitchFamily="34" charset="0"/>
              <a:buChar char="•"/>
            </a:pPr>
            <a:endParaRPr lang="en-GB" sz="1800">
              <a:solidFill>
                <a:srgbClr val="29261B"/>
              </a:solidFill>
              <a:ea typeface="+mn-lt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800">
                <a:solidFill>
                  <a:srgbClr val="29261B"/>
                </a:solidFill>
                <a:ea typeface="+mn-lt"/>
                <a:cs typeface="+mn-lt"/>
              </a:rPr>
              <a:t>Explain variety predictions visually</a:t>
            </a:r>
            <a:endParaRPr lang="en-GB" sz="1800"/>
          </a:p>
          <a:p>
            <a:pPr>
              <a:buFont typeface="Arial" panose="020B0604020202020204" pitchFamily="34" charset="0"/>
              <a:buChar char="•"/>
            </a:pPr>
            <a:endParaRPr lang="en-GB" sz="1800">
              <a:solidFill>
                <a:srgbClr val="29261B"/>
              </a:solidFill>
              <a:ea typeface="+mn-lt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800">
                <a:solidFill>
                  <a:srgbClr val="29261B"/>
                </a:solidFill>
                <a:ea typeface="+mn-lt"/>
                <a:cs typeface="+mn-lt"/>
              </a:rPr>
              <a:t>Incremental model updates</a:t>
            </a:r>
            <a:endParaRPr lang="en-GB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C36100-B8C4-1350-EE99-B5641516125A}"/>
              </a:ext>
            </a:extLst>
          </p:cNvPr>
          <p:cNvSpPr/>
          <p:nvPr/>
        </p:nvSpPr>
        <p:spPr>
          <a:xfrm>
            <a:off x="1157450" y="1131108"/>
            <a:ext cx="4938550" cy="5093652"/>
          </a:xfrm>
          <a:prstGeom prst="rect">
            <a:avLst/>
          </a:prstGeom>
          <a:noFill/>
          <a:ln>
            <a:solidFill>
              <a:srgbClr val="C3B3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D30336-A865-6A8A-A059-CE52C893AB74}"/>
              </a:ext>
            </a:extLst>
          </p:cNvPr>
          <p:cNvSpPr/>
          <p:nvPr/>
        </p:nvSpPr>
        <p:spPr>
          <a:xfrm>
            <a:off x="6096000" y="1131108"/>
            <a:ext cx="4924173" cy="5093652"/>
          </a:xfrm>
          <a:prstGeom prst="rect">
            <a:avLst/>
          </a:prstGeom>
          <a:solidFill>
            <a:srgbClr val="C3B385"/>
          </a:solidFill>
          <a:ln>
            <a:solidFill>
              <a:srgbClr val="C3B3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en-GB" sz="1800">
                <a:solidFill>
                  <a:srgbClr val="29261B"/>
                </a:solidFill>
                <a:ea typeface="+mn-lt"/>
                <a:cs typeface="+mn-lt"/>
              </a:rPr>
              <a:t>Variety model has 0.85+ F1-score</a:t>
            </a:r>
            <a:endParaRPr lang="en-US" sz="1800"/>
          </a:p>
          <a:p>
            <a:pPr>
              <a:buFont typeface="Arial" panose="020B0604020202020204" pitchFamily="34" charset="0"/>
              <a:buChar char="•"/>
            </a:pPr>
            <a:endParaRPr lang="en-GB" sz="1800">
              <a:solidFill>
                <a:srgbClr val="29261B"/>
              </a:solidFill>
              <a:ea typeface="+mn-lt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800">
                <a:solidFill>
                  <a:srgbClr val="29261B"/>
                </a:solidFill>
                <a:ea typeface="+mn-lt"/>
                <a:cs typeface="+mn-lt"/>
              </a:rPr>
              <a:t> Real-time processing &lt; 5 secs per image</a:t>
            </a:r>
            <a:endParaRPr lang="en-GB" sz="1800"/>
          </a:p>
          <a:p>
            <a:pPr>
              <a:buFont typeface="Arial" panose="020B0604020202020204" pitchFamily="34" charset="0"/>
              <a:buChar char="•"/>
            </a:pPr>
            <a:endParaRPr lang="en-GB" sz="1800">
              <a:solidFill>
                <a:srgbClr val="29261B"/>
              </a:solidFill>
              <a:ea typeface="+mn-lt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800">
                <a:solidFill>
                  <a:srgbClr val="29261B"/>
                </a:solidFill>
                <a:ea typeface="+mn-lt"/>
                <a:cs typeface="+mn-lt"/>
              </a:rPr>
              <a:t> Support heavy concurrent usage</a:t>
            </a:r>
            <a:endParaRPr lang="en-GB" sz="1800"/>
          </a:p>
          <a:p>
            <a:pPr>
              <a:buFont typeface="Arial" panose="020B0604020202020204" pitchFamily="34" charset="0"/>
              <a:buChar char="•"/>
            </a:pPr>
            <a:endParaRPr lang="en-GB" sz="1800">
              <a:solidFill>
                <a:srgbClr val="29261B"/>
              </a:solidFill>
              <a:ea typeface="+mn-lt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800">
                <a:solidFill>
                  <a:srgbClr val="29261B"/>
                </a:solidFill>
                <a:ea typeface="+mn-lt"/>
                <a:cs typeface="+mn-lt"/>
              </a:rPr>
              <a:t> Secure cloud</a:t>
            </a:r>
            <a:r>
              <a:rPr lang="en-GB" sz="1800" b="0" i="0" u="none" strike="noStrike">
                <a:solidFill>
                  <a:srgbClr val="29261B"/>
                </a:solidFill>
                <a:effectLst/>
                <a:ea typeface="+mn-lt"/>
                <a:cs typeface="+mn-lt"/>
              </a:rPr>
              <a:t> data </a:t>
            </a:r>
            <a:r>
              <a:rPr lang="en-GB" sz="1800">
                <a:solidFill>
                  <a:srgbClr val="29261B"/>
                </a:solidFill>
                <a:ea typeface="+mn-lt"/>
                <a:cs typeface="+mn-lt"/>
              </a:rPr>
              <a:t>integrations</a:t>
            </a:r>
            <a:endParaRPr lang="en-GB" sz="1800"/>
          </a:p>
          <a:p>
            <a:pPr>
              <a:buFont typeface="Arial" panose="020B0604020202020204" pitchFamily="34" charset="0"/>
              <a:buChar char="•"/>
            </a:pPr>
            <a:endParaRPr lang="en-GB" sz="1800">
              <a:solidFill>
                <a:srgbClr val="29261B"/>
              </a:solidFill>
              <a:ea typeface="+mn-lt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800">
                <a:solidFill>
                  <a:srgbClr val="29261B"/>
                </a:solidFill>
                <a:ea typeface="+mn-lt"/>
                <a:cs typeface="+mn-lt"/>
              </a:rPr>
              <a:t> Well documented APIs</a:t>
            </a:r>
            <a:endParaRPr lang="en-GB" sz="1800"/>
          </a:p>
          <a:p>
            <a:pPr>
              <a:buFont typeface="Arial" panose="020B0604020202020204" pitchFamily="34" charset="0"/>
              <a:buChar char="•"/>
            </a:pPr>
            <a:endParaRPr lang="en-GB" sz="1800">
              <a:solidFill>
                <a:srgbClr val="29261B"/>
              </a:solidFill>
              <a:ea typeface="+mn-lt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800">
                <a:solidFill>
                  <a:srgbClr val="29261B"/>
                </a:solidFill>
                <a:ea typeface="+mn-lt"/>
                <a:cs typeface="+mn-lt"/>
              </a:rPr>
              <a:t> Inbuilt</a:t>
            </a:r>
            <a:r>
              <a:rPr lang="en-GB" sz="1800" b="0" i="0" u="none" strike="noStrike">
                <a:solidFill>
                  <a:srgbClr val="29261B"/>
                </a:solidFill>
                <a:effectLst/>
                <a:ea typeface="+mn-lt"/>
                <a:cs typeface="+mn-lt"/>
              </a:rPr>
              <a:t> data </a:t>
            </a:r>
            <a:r>
              <a:rPr lang="en-GB" sz="1800">
                <a:solidFill>
                  <a:srgbClr val="29261B"/>
                </a:solidFill>
                <a:ea typeface="+mn-lt"/>
                <a:cs typeface="+mn-lt"/>
              </a:rPr>
              <a:t>validation checks</a:t>
            </a:r>
            <a:endParaRPr lang="en-GB" sz="18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48A898-6E49-DAF0-5F96-EF1482FE3E16}"/>
              </a:ext>
            </a:extLst>
          </p:cNvPr>
          <p:cNvSpPr txBox="1"/>
          <p:nvPr/>
        </p:nvSpPr>
        <p:spPr>
          <a:xfrm>
            <a:off x="6148023" y="1363057"/>
            <a:ext cx="3750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Non-Functional Requirements</a:t>
            </a:r>
            <a:endParaRPr lang="en-LK"/>
          </a:p>
        </p:txBody>
      </p:sp>
      <p:pic>
        <p:nvPicPr>
          <p:cNvPr id="4" name="Picture 3" descr="A logo of a palm tree&#10;&#10;Description automatically generated">
            <a:extLst>
              <a:ext uri="{FF2B5EF4-FFF2-40B4-BE49-F238E27FC236}">
                <a16:creationId xmlns:a16="http://schemas.microsoft.com/office/drawing/2014/main" id="{EC7AEAB4-39DB-7A44-4ED3-D903884E7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704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7F703B-D77B-6079-CDD7-D8B22F5CF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85ABA-77BE-4DC5-A758-F52F2AAF28B1}" type="datetime1">
              <a:rPr lang="en-LK"/>
              <a:t>07/24/2024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5529EA-1236-1651-4B90-DADFCE43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17</a:t>
            </a:fld>
            <a:endParaRPr lang="en-US"/>
          </a:p>
        </p:txBody>
      </p:sp>
      <p:pic>
        <p:nvPicPr>
          <p:cNvPr id="5" name="Graphic 4" descr="Layers Design outline">
            <a:extLst>
              <a:ext uri="{FF2B5EF4-FFF2-40B4-BE49-F238E27FC236}">
                <a16:creationId xmlns:a16="http://schemas.microsoft.com/office/drawing/2014/main" id="{0BB9BC8B-E401-E909-2757-F5873E83C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pic>
        <p:nvPicPr>
          <p:cNvPr id="7" name="Graphic 6" descr="Layers Design outline">
            <a:extLst>
              <a:ext uri="{FF2B5EF4-FFF2-40B4-BE49-F238E27FC236}">
                <a16:creationId xmlns:a16="http://schemas.microsoft.com/office/drawing/2014/main" id="{F2D0402F-1527-B647-3F3F-A951FAF67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45BD855B-06E3-AEF7-06B8-34D9B9CC0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11" name="Graphic 10" descr="Layers Design outline">
            <a:extLst>
              <a:ext uri="{FF2B5EF4-FFF2-40B4-BE49-F238E27FC236}">
                <a16:creationId xmlns:a16="http://schemas.microsoft.com/office/drawing/2014/main" id="{F2846772-4B4C-9499-69CF-313A7C0FD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FFF80D-5B41-8B0F-04D3-A9522C351DEE}"/>
              </a:ext>
            </a:extLst>
          </p:cNvPr>
          <p:cNvSpPr/>
          <p:nvPr/>
        </p:nvSpPr>
        <p:spPr>
          <a:xfrm>
            <a:off x="232145" y="1410917"/>
            <a:ext cx="5746624" cy="656492"/>
          </a:xfrm>
          <a:prstGeom prst="rect">
            <a:avLst/>
          </a:prstGeom>
          <a:ln w="254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LK"/>
              <a:t>Find the image data set about copra 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2AB704-D1D2-ED08-490D-C119DB8CFF23}"/>
              </a:ext>
            </a:extLst>
          </p:cNvPr>
          <p:cNvSpPr/>
          <p:nvPr/>
        </p:nvSpPr>
        <p:spPr>
          <a:xfrm>
            <a:off x="204436" y="3876861"/>
            <a:ext cx="5746624" cy="656492"/>
          </a:xfrm>
          <a:prstGeom prst="rect">
            <a:avLst/>
          </a:prstGeom>
          <a:ln w="254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LK"/>
              <a:t>Design a UI for System </a:t>
            </a:r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366DE4-68C3-4DA2-2A28-6D31770A5631}"/>
              </a:ext>
            </a:extLst>
          </p:cNvPr>
          <p:cNvSpPr/>
          <p:nvPr/>
        </p:nvSpPr>
        <p:spPr>
          <a:xfrm>
            <a:off x="6233703" y="1406611"/>
            <a:ext cx="5746624" cy="656492"/>
          </a:xfrm>
          <a:prstGeom prst="rect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Collecting test dataset to improve accuracy</a:t>
            </a:r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74A5D6-36F1-83F5-0F89-5F0B6856F5AF}"/>
              </a:ext>
            </a:extLst>
          </p:cNvPr>
          <p:cNvSpPr/>
          <p:nvPr/>
        </p:nvSpPr>
        <p:spPr>
          <a:xfrm>
            <a:off x="6233703" y="2277666"/>
            <a:ext cx="5746624" cy="656492"/>
          </a:xfrm>
          <a:prstGeom prst="rect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Combined and </a:t>
            </a:r>
            <a:r>
              <a:rPr lang="en-US" sz="1800" baseline="0">
                <a:solidFill>
                  <a:srgbClr val="FFFFFF"/>
                </a:solidFill>
                <a:ea typeface="+mn-lt"/>
                <a:cs typeface="+mn-lt"/>
              </a:rPr>
              <a:t>Train the model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(</a:t>
            </a:r>
            <a:r>
              <a:rPr lang="en-US">
                <a:solidFill>
                  <a:srgbClr val="FFFFFF"/>
                </a:solidFill>
                <a:latin typeface="Aptos"/>
                <a:ea typeface="+mn-lt"/>
                <a:cs typeface="Arial"/>
              </a:rPr>
              <a:t>Convolutional Neural Network(CNN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)) </a:t>
            </a:r>
            <a:r>
              <a:rPr lang="en-US" sz="1800" baseline="0">
                <a:solidFill>
                  <a:srgbClr val="FFFFFF"/>
                </a:solidFill>
                <a:ea typeface="+mn-lt"/>
                <a:cs typeface="+mn-lt"/>
              </a:rPr>
              <a:t>for predict 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copra quality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D10C00F-A658-6FF2-66E8-FA30D14E132C}"/>
              </a:ext>
            </a:extLst>
          </p:cNvPr>
          <p:cNvSpPr/>
          <p:nvPr/>
        </p:nvSpPr>
        <p:spPr>
          <a:xfrm>
            <a:off x="6233703" y="3070906"/>
            <a:ext cx="5746624" cy="656492"/>
          </a:xfrm>
          <a:prstGeom prst="rect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/>
              <a:t>      Implement of the backend  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CD2E1B2-C733-13DE-5E45-799C7731E7EC}"/>
              </a:ext>
            </a:extLst>
          </p:cNvPr>
          <p:cNvSpPr/>
          <p:nvPr/>
        </p:nvSpPr>
        <p:spPr>
          <a:xfrm>
            <a:off x="232145" y="3052671"/>
            <a:ext cx="5746624" cy="656492"/>
          </a:xfrm>
          <a:prstGeom prst="rect">
            <a:avLst/>
          </a:prstGeom>
          <a:ln w="254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LK"/>
              <a:t>Train the model for predict copra quality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CD09F4-7582-67B7-42D6-F11463D45C49}"/>
              </a:ext>
            </a:extLst>
          </p:cNvPr>
          <p:cNvSpPr/>
          <p:nvPr/>
        </p:nvSpPr>
        <p:spPr>
          <a:xfrm>
            <a:off x="6233703" y="3877522"/>
            <a:ext cx="5746624" cy="656492"/>
          </a:xfrm>
          <a:prstGeom prst="rect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/>
              <a:t>      Implement of the frontend   </a:t>
            </a:r>
          </a:p>
        </p:txBody>
      </p:sp>
      <p:pic>
        <p:nvPicPr>
          <p:cNvPr id="29" name="Picture 28" descr="A green and grey circle&#10;&#10;Description automatically generated">
            <a:extLst>
              <a:ext uri="{FF2B5EF4-FFF2-40B4-BE49-F238E27FC236}">
                <a16:creationId xmlns:a16="http://schemas.microsoft.com/office/drawing/2014/main" id="{B3C40BB4-7C18-83B3-2FC4-E0E6B7E2C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963" y="4750716"/>
            <a:ext cx="1629652" cy="158859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C74C42D-E3F9-C60A-016F-995B8B632CD7}"/>
              </a:ext>
            </a:extLst>
          </p:cNvPr>
          <p:cNvSpPr txBox="1"/>
          <p:nvPr/>
        </p:nvSpPr>
        <p:spPr>
          <a:xfrm>
            <a:off x="1737440" y="4937211"/>
            <a:ext cx="32879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K" sz="2800" b="1">
                <a:solidFill>
                  <a:srgbClr val="00B050"/>
                </a:solidFill>
              </a:rPr>
              <a:t>Completed Works</a:t>
            </a:r>
            <a:endParaRPr lang="en-LK" sz="2800">
              <a:solidFill>
                <a:srgbClr val="00B05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44B548-6E38-A922-0955-5A7DF2B37165}"/>
              </a:ext>
            </a:extLst>
          </p:cNvPr>
          <p:cNvSpPr txBox="1"/>
          <p:nvPr/>
        </p:nvSpPr>
        <p:spPr>
          <a:xfrm>
            <a:off x="7334388" y="4957680"/>
            <a:ext cx="36001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LK" sz="2800" b="1">
                <a:solidFill>
                  <a:srgbClr val="FF0000"/>
                </a:solidFill>
                <a:latin typeface="Aptos" panose="02110004020202020204"/>
              </a:rPr>
              <a:t>Future</a:t>
            </a:r>
            <a:r>
              <a:rPr kumimoji="0" lang="en-LK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Works</a:t>
            </a:r>
            <a:endParaRPr kumimoji="0" lang="en-LK" sz="2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EF45360-7701-9D95-6004-D4CFD29BB539}"/>
              </a:ext>
            </a:extLst>
          </p:cNvPr>
          <p:cNvSpPr txBox="1"/>
          <p:nvPr/>
        </p:nvSpPr>
        <p:spPr>
          <a:xfrm>
            <a:off x="1052946" y="304800"/>
            <a:ext cx="9809017" cy="14157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300" b="1">
                <a:latin typeface="Aptos Display"/>
              </a:rPr>
              <a:t>Completion of project </a:t>
            </a:r>
            <a:r>
              <a:rPr lang="en-US" sz="4300">
                <a:latin typeface="Aptos Display"/>
              </a:rPr>
              <a:t>​</a:t>
            </a:r>
            <a:br>
              <a:rPr lang="en-US" sz="4300">
                <a:latin typeface="Aptos Display"/>
              </a:rPr>
            </a:br>
            <a:r>
              <a:rPr lang="en-US" sz="4300">
                <a:latin typeface="Aptos Display"/>
              </a:rPr>
              <a:t>​</a:t>
            </a:r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5C0012-D548-5BE2-DFA0-FBE7AB648539}"/>
              </a:ext>
            </a:extLst>
          </p:cNvPr>
          <p:cNvSpPr txBox="1"/>
          <p:nvPr/>
        </p:nvSpPr>
        <p:spPr>
          <a:xfrm>
            <a:off x="4181981" y="6464366"/>
            <a:ext cx="70564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IT21061066 | WELIGAMA D.M.P.D </a:t>
            </a:r>
            <a:r>
              <a:rPr lang="en-LK" sz="1400"/>
              <a:t>| RP-059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474C66-8906-C493-8B58-AB3ABA15D08B}"/>
              </a:ext>
            </a:extLst>
          </p:cNvPr>
          <p:cNvSpPr/>
          <p:nvPr/>
        </p:nvSpPr>
        <p:spPr>
          <a:xfrm>
            <a:off x="204435" y="2276816"/>
            <a:ext cx="5746624" cy="656492"/>
          </a:xfrm>
          <a:prstGeom prst="rect">
            <a:avLst/>
          </a:prstGeom>
          <a:ln w="254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Identification of best model for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3298836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 descr="Layers Design outline">
            <a:extLst>
              <a:ext uri="{FF2B5EF4-FFF2-40B4-BE49-F238E27FC236}">
                <a16:creationId xmlns:a16="http://schemas.microsoft.com/office/drawing/2014/main" id="{5EDF4C0F-9403-3CED-7987-3FF4B1960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E30B63-C434-A2B6-8CC4-4DCE8B2A6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>
                <a:ea typeface="+mj-lt"/>
                <a:cs typeface="+mj-lt"/>
              </a:rPr>
              <a:t>Completion of project [Contd]</a:t>
            </a:r>
            <a:br>
              <a:rPr lang="en-US" sz="4800" b="1">
                <a:ea typeface="+mj-lt"/>
                <a:cs typeface="+mj-lt"/>
              </a:rPr>
            </a:br>
            <a:r>
              <a:rPr lang="en-US" sz="3600" b="1">
                <a:ea typeface="+mj-lt"/>
                <a:cs typeface="+mj-lt"/>
              </a:rPr>
              <a:t>Data Collection</a:t>
            </a:r>
            <a:endParaRPr lang="en-US" sz="4800" b="1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CBFE1-3C09-E067-E91E-D5BE7759E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825"/>
            <a:ext cx="10501746" cy="44441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latin typeface="Calibri"/>
                <a:cs typeface="Calibri"/>
              </a:rPr>
              <a:t>Sri Lankan standards for copra of milling superior quality</a:t>
            </a:r>
            <a:endParaRPr lang="en-US">
              <a:latin typeface="Aptos Display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21ED1-7DDD-202D-CCB1-61F79259E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F56C7-3E4E-4068-AF5C-7FF4CD0C03FB}" type="datetime1">
              <a:rPr lang="en-US"/>
              <a:t>7/24/2024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4A7A69-CA98-9DFF-849A-7567F5313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5" descr="A logo of a palm tree&#10;&#10;Description automatically generated">
            <a:extLst>
              <a:ext uri="{FF2B5EF4-FFF2-40B4-BE49-F238E27FC236}">
                <a16:creationId xmlns:a16="http://schemas.microsoft.com/office/drawing/2014/main" id="{14919F64-AFB6-7D65-7EFF-95DA90BB68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  <p:pic>
        <p:nvPicPr>
          <p:cNvPr id="7" name="Picture 6" descr="A logo with a palm tree&#10;&#10;Description automatically generated">
            <a:extLst>
              <a:ext uri="{FF2B5EF4-FFF2-40B4-BE49-F238E27FC236}">
                <a16:creationId xmlns:a16="http://schemas.microsoft.com/office/drawing/2014/main" id="{26B9DCF1-3119-F925-812B-6AF5F23359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7082" y="2816076"/>
            <a:ext cx="1724025" cy="1685925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A2786C79-102A-7755-0E42-6B0C8D78A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BECFD603-AB39-9E45-6B2A-2D02D7D77D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1655" y="5363204"/>
            <a:ext cx="4252464" cy="689216"/>
          </a:xfrm>
          <a:prstGeom prst="rect">
            <a:avLst/>
          </a:prstGeom>
        </p:spPr>
      </p:pic>
      <p:pic>
        <p:nvPicPr>
          <p:cNvPr id="16" name="Graphic 15" descr="Layers Design outline">
            <a:extLst>
              <a:ext uri="{FF2B5EF4-FFF2-40B4-BE49-F238E27FC236}">
                <a16:creationId xmlns:a16="http://schemas.microsoft.com/office/drawing/2014/main" id="{CA9F2167-83D3-8132-D3D8-2BD60D2E6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pic>
        <p:nvPicPr>
          <p:cNvPr id="18" name="Graphic 17" descr="Layers Design outline">
            <a:extLst>
              <a:ext uri="{FF2B5EF4-FFF2-40B4-BE49-F238E27FC236}">
                <a16:creationId xmlns:a16="http://schemas.microsoft.com/office/drawing/2014/main" id="{973ACCB3-4940-C068-4D82-859E5835A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1649277-DF08-E632-6E5F-1D1ABF2524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8720" y="2142226"/>
            <a:ext cx="5835545" cy="404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158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 descr="Layers Design outline">
            <a:extLst>
              <a:ext uri="{FF2B5EF4-FFF2-40B4-BE49-F238E27FC236}">
                <a16:creationId xmlns:a16="http://schemas.microsoft.com/office/drawing/2014/main" id="{5EDF4C0F-9403-3CED-7987-3FF4B1960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E30B63-C434-A2B6-8CC4-4DCE8B2A6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>
                <a:ea typeface="+mj-lt"/>
                <a:cs typeface="+mj-lt"/>
              </a:rPr>
              <a:t>Data Collection</a:t>
            </a:r>
            <a:endParaRPr lang="en-US" sz="4000">
              <a:ea typeface="+mj-lt"/>
              <a:cs typeface="+mj-lt"/>
            </a:endParaRPr>
          </a:p>
          <a:p>
            <a:pPr algn="ctr"/>
            <a:endParaRPr lang="en-US" sz="48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CBFE1-3C09-E067-E91E-D5BE7759E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825"/>
            <a:ext cx="10501746" cy="44441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latin typeface="Aptos Display"/>
                <a:cs typeface="Calibri"/>
              </a:rPr>
              <a:t>Sri Lankan standards for copra of MO grade</a:t>
            </a:r>
          </a:p>
          <a:p>
            <a:pPr marL="0" indent="0">
              <a:buNone/>
            </a:pPr>
            <a:endParaRPr lang="en-US">
              <a:latin typeface="Aptos Display"/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21ED1-7DDD-202D-CCB1-61F79259E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F56C7-3E4E-4068-AF5C-7FF4CD0C03FB}" type="datetime1">
              <a:rPr lang="en-US"/>
              <a:t>7/24/2024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4A7A69-CA98-9DFF-849A-7567F5313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5" descr="A logo of a palm tree&#10;&#10;Description automatically generated">
            <a:extLst>
              <a:ext uri="{FF2B5EF4-FFF2-40B4-BE49-F238E27FC236}">
                <a16:creationId xmlns:a16="http://schemas.microsoft.com/office/drawing/2014/main" id="{14919F64-AFB6-7D65-7EFF-95DA90BB68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  <p:pic>
        <p:nvPicPr>
          <p:cNvPr id="7" name="Picture 6" descr="A logo with a palm tree&#10;&#10;Description automatically generated">
            <a:extLst>
              <a:ext uri="{FF2B5EF4-FFF2-40B4-BE49-F238E27FC236}">
                <a16:creationId xmlns:a16="http://schemas.microsoft.com/office/drawing/2014/main" id="{26B9DCF1-3119-F925-812B-6AF5F23359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7082" y="2816076"/>
            <a:ext cx="1724025" cy="1685925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A2786C79-102A-7755-0E42-6B0C8D78A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BECFD603-AB39-9E45-6B2A-2D02D7D77D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7881" y="5665129"/>
            <a:ext cx="4252464" cy="689216"/>
          </a:xfrm>
          <a:prstGeom prst="rect">
            <a:avLst/>
          </a:prstGeom>
        </p:spPr>
      </p:pic>
      <p:pic>
        <p:nvPicPr>
          <p:cNvPr id="16" name="Graphic 15" descr="Layers Design outline">
            <a:extLst>
              <a:ext uri="{FF2B5EF4-FFF2-40B4-BE49-F238E27FC236}">
                <a16:creationId xmlns:a16="http://schemas.microsoft.com/office/drawing/2014/main" id="{CA9F2167-83D3-8132-D3D8-2BD60D2E6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pic>
        <p:nvPicPr>
          <p:cNvPr id="18" name="Graphic 17" descr="Layers Design outline">
            <a:extLst>
              <a:ext uri="{FF2B5EF4-FFF2-40B4-BE49-F238E27FC236}">
                <a16:creationId xmlns:a16="http://schemas.microsoft.com/office/drawing/2014/main" id="{973ACCB3-4940-C068-4D82-859E5835A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pic>
        <p:nvPicPr>
          <p:cNvPr id="9" name="Picture 8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B77728D7-2A8E-0604-3DDD-C7FBA2DD17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9104" y="2352137"/>
            <a:ext cx="6565749" cy="319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524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2BD5D-ED16-819E-7F46-0780AC690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3712" y="167905"/>
            <a:ext cx="4694977" cy="1325563"/>
          </a:xfrm>
        </p:spPr>
        <p:txBody>
          <a:bodyPr>
            <a:normAutofit/>
          </a:bodyPr>
          <a:lstStyle/>
          <a:p>
            <a:pPr algn="ctr"/>
            <a:r>
              <a:rPr lang="en-LK" sz="4800" b="1"/>
              <a:t>OUR TEAM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16AE95-1B9B-D350-2FE1-A7477D16197F}"/>
              </a:ext>
            </a:extLst>
          </p:cNvPr>
          <p:cNvSpPr txBox="1"/>
          <p:nvPr/>
        </p:nvSpPr>
        <p:spPr>
          <a:xfrm>
            <a:off x="1891182" y="3272552"/>
            <a:ext cx="2476626" cy="3385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softEdge rad="301068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r>
              <a:rPr lang="en-GB" sz="1600" b="1">
                <a:solidFill>
                  <a:schemeClr val="accent2">
                    <a:lumMod val="75000"/>
                  </a:schemeClr>
                </a:solidFill>
                <a:latin typeface="+mj-lt"/>
              </a:rPr>
              <a:t>MR. NELUM AMARASENA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971C78-115B-FD03-8E35-DE5CDE945F45}"/>
              </a:ext>
            </a:extLst>
          </p:cNvPr>
          <p:cNvSpPr/>
          <p:nvPr/>
        </p:nvSpPr>
        <p:spPr>
          <a:xfrm>
            <a:off x="4019534" y="4338239"/>
            <a:ext cx="1648623" cy="1522288"/>
          </a:xfrm>
          <a:prstGeom prst="rect">
            <a:avLst/>
          </a:prstGeom>
          <a:blipFill dpi="0" rotWithShape="1">
            <a:blip r:embed="rId2"/>
            <a:srcRect/>
            <a:stretch>
              <a:fillRect r="1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D2D938-086D-D21E-49A5-187EF4F30F80}"/>
              </a:ext>
            </a:extLst>
          </p:cNvPr>
          <p:cNvSpPr txBox="1"/>
          <p:nvPr/>
        </p:nvSpPr>
        <p:spPr>
          <a:xfrm>
            <a:off x="5107308" y="3306471"/>
            <a:ext cx="2112902" cy="3385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softEdge rad="301068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r>
              <a:rPr lang="en-GB" sz="1600" b="1">
                <a:solidFill>
                  <a:schemeClr val="accent2">
                    <a:lumMod val="75000"/>
                  </a:schemeClr>
                </a:solidFill>
                <a:latin typeface="+mj-lt"/>
              </a:rPr>
              <a:t>MS.MANORI GAMAGE</a:t>
            </a:r>
            <a:endParaRPr lang="en-LK" sz="1600"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47FB6C-E070-6B91-56ED-79900A14A57D}"/>
              </a:ext>
            </a:extLst>
          </p:cNvPr>
          <p:cNvSpPr txBox="1"/>
          <p:nvPr/>
        </p:nvSpPr>
        <p:spPr>
          <a:xfrm>
            <a:off x="8206556" y="3361145"/>
            <a:ext cx="2186851" cy="7078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softEdge rad="301068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1600" b="1">
                <a:solidFill>
                  <a:schemeClr val="accent2">
                    <a:lumMod val="75000"/>
                  </a:schemeClr>
                </a:solidFill>
                <a:latin typeface="Aptos Display"/>
                <a:ea typeface="+mn-lt"/>
                <a:cs typeface="+mn-lt"/>
              </a:rPr>
              <a:t>DR. </a:t>
            </a:r>
            <a:r>
              <a:rPr lang="en-GB" sz="1600" b="1" err="1">
                <a:solidFill>
                  <a:schemeClr val="accent2">
                    <a:lumMod val="75000"/>
                  </a:schemeClr>
                </a:solidFill>
                <a:latin typeface="Aptos Display"/>
                <a:ea typeface="+mn-lt"/>
                <a:cs typeface="+mn-lt"/>
              </a:rPr>
              <a:t>Chandi</a:t>
            </a:r>
            <a:r>
              <a:rPr lang="en-GB" sz="1600" b="1">
                <a:solidFill>
                  <a:schemeClr val="accent2">
                    <a:lumMod val="75000"/>
                  </a:schemeClr>
                </a:solidFill>
                <a:latin typeface="Aptos Display"/>
                <a:ea typeface="+mn-lt"/>
                <a:cs typeface="+mn-lt"/>
              </a:rPr>
              <a:t> </a:t>
            </a:r>
            <a:r>
              <a:rPr lang="en-GB" sz="1600" b="1" err="1">
                <a:solidFill>
                  <a:schemeClr val="accent2">
                    <a:lumMod val="75000"/>
                  </a:schemeClr>
                </a:solidFill>
                <a:latin typeface="Aptos Display"/>
                <a:ea typeface="+mn-lt"/>
                <a:cs typeface="+mn-lt"/>
              </a:rPr>
              <a:t>Yalegama</a:t>
            </a:r>
            <a:endParaRPr lang="en-GB" sz="1600" b="1">
              <a:solidFill>
                <a:schemeClr val="accent2">
                  <a:lumMod val="75000"/>
                </a:schemeClr>
              </a:solidFill>
              <a:latin typeface="Aptos Display"/>
              <a:ea typeface="+mn-lt"/>
              <a:cs typeface="+mn-lt"/>
            </a:endParaRPr>
          </a:p>
          <a:p>
            <a:r>
              <a:rPr lang="en-GB" sz="1200">
                <a:ea typeface="+mn-lt"/>
                <a:cs typeface="+mn-lt"/>
              </a:rPr>
              <a:t>(Head, Coconut Processing Research Division)</a:t>
            </a:r>
            <a:endParaRPr lang="en-GB" sz="12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EBEAFB-B1FD-639B-DF3F-2B4D333CC497}"/>
              </a:ext>
            </a:extLst>
          </p:cNvPr>
          <p:cNvSpPr txBox="1"/>
          <p:nvPr/>
        </p:nvSpPr>
        <p:spPr>
          <a:xfrm>
            <a:off x="1038501" y="5842548"/>
            <a:ext cx="1961464" cy="3385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softEdge rad="301068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r>
              <a:rPr lang="en-GB" sz="1600" b="1">
                <a:solidFill>
                  <a:schemeClr val="accent2">
                    <a:lumMod val="75000"/>
                  </a:schemeClr>
                </a:solidFill>
                <a:latin typeface="+mj-lt"/>
              </a:rPr>
              <a:t>WELIGAMA D.M.P.D</a:t>
            </a:r>
            <a:endParaRPr lang="en-LK" sz="1600">
              <a:latin typeface="+mj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8D76500-CE0E-2FCA-39A2-1761EDD61AA4}"/>
              </a:ext>
            </a:extLst>
          </p:cNvPr>
          <p:cNvSpPr txBox="1"/>
          <p:nvPr/>
        </p:nvSpPr>
        <p:spPr>
          <a:xfrm>
            <a:off x="4029096" y="5860527"/>
            <a:ext cx="1484479" cy="3385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softEdge rad="301068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r>
              <a:rPr lang="en-GB" sz="1600" b="1">
                <a:solidFill>
                  <a:schemeClr val="accent2">
                    <a:lumMod val="75000"/>
                  </a:schemeClr>
                </a:solidFill>
                <a:latin typeface="+mj-lt"/>
              </a:rPr>
              <a:t>DEWMINI A.M</a:t>
            </a:r>
            <a:endParaRPr lang="en-LK" sz="1600"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045F1B-5C53-1D67-77EF-A130180CFD90}"/>
              </a:ext>
            </a:extLst>
          </p:cNvPr>
          <p:cNvSpPr txBox="1"/>
          <p:nvPr/>
        </p:nvSpPr>
        <p:spPr>
          <a:xfrm>
            <a:off x="6591197" y="5843907"/>
            <a:ext cx="2112902" cy="3385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softEdge rad="301068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r>
              <a:rPr lang="en-GB" sz="1600" b="1">
                <a:solidFill>
                  <a:schemeClr val="accent2">
                    <a:lumMod val="75000"/>
                  </a:schemeClr>
                </a:solidFill>
                <a:latin typeface="+mj-lt"/>
              </a:rPr>
              <a:t>BANDARA A.M.S.S</a:t>
            </a:r>
            <a:endParaRPr lang="en-LK" sz="1600"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C12CD8-97B0-327F-6297-EA5178433354}"/>
              </a:ext>
            </a:extLst>
          </p:cNvPr>
          <p:cNvSpPr txBox="1"/>
          <p:nvPr/>
        </p:nvSpPr>
        <p:spPr>
          <a:xfrm>
            <a:off x="9360037" y="5806974"/>
            <a:ext cx="2476626" cy="3385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softEdge rad="301068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r>
              <a:rPr lang="en-GB" sz="1600" b="1">
                <a:solidFill>
                  <a:schemeClr val="accent2">
                    <a:lumMod val="75000"/>
                  </a:schemeClr>
                </a:solidFill>
                <a:latin typeface="+mj-lt"/>
              </a:rPr>
              <a:t>FERNANDO W.P.A.M</a:t>
            </a:r>
            <a:endParaRPr lang="en-LK" sz="1600"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394401-F4C4-D8BF-B67F-D6D5FAA04801}"/>
              </a:ext>
            </a:extLst>
          </p:cNvPr>
          <p:cNvSpPr/>
          <p:nvPr/>
        </p:nvSpPr>
        <p:spPr>
          <a:xfrm>
            <a:off x="1194921" y="4311899"/>
            <a:ext cx="1648623" cy="15222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E2E059-381B-E3D8-D9C3-D8360715085A}"/>
              </a:ext>
            </a:extLst>
          </p:cNvPr>
          <p:cNvSpPr/>
          <p:nvPr/>
        </p:nvSpPr>
        <p:spPr>
          <a:xfrm>
            <a:off x="6828916" y="4311899"/>
            <a:ext cx="1648623" cy="1522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F5FBEF-9889-F942-530A-627EE340067C}"/>
              </a:ext>
            </a:extLst>
          </p:cNvPr>
          <p:cNvSpPr/>
          <p:nvPr/>
        </p:nvSpPr>
        <p:spPr>
          <a:xfrm>
            <a:off x="9612704" y="4318476"/>
            <a:ext cx="1648623" cy="1522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pic>
        <p:nvPicPr>
          <p:cNvPr id="9" name="Picture 8" descr="A person in a pink dress&#10;&#10;Description automatically generated">
            <a:extLst>
              <a:ext uri="{FF2B5EF4-FFF2-40B4-BE49-F238E27FC236}">
                <a16:creationId xmlns:a16="http://schemas.microsoft.com/office/drawing/2014/main" id="{79BF2109-CC19-729E-6FDB-F212841D55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77" t="9608" r="20913" b="37063"/>
          <a:stretch/>
        </p:blipFill>
        <p:spPr>
          <a:xfrm>
            <a:off x="1202135" y="4325859"/>
            <a:ext cx="1665960" cy="1518636"/>
          </a:xfrm>
          <a:prstGeom prst="rect">
            <a:avLst/>
          </a:prstGeom>
        </p:spPr>
      </p:pic>
      <p:pic>
        <p:nvPicPr>
          <p:cNvPr id="11" name="Picture 10" descr="A person in a green dress&#10;&#10;Description automatically generated">
            <a:extLst>
              <a:ext uri="{FF2B5EF4-FFF2-40B4-BE49-F238E27FC236}">
                <a16:creationId xmlns:a16="http://schemas.microsoft.com/office/drawing/2014/main" id="{CACAA197-ADAB-B460-6008-79B4E807E8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57" t="1006" r="15891"/>
          <a:stretch/>
        </p:blipFill>
        <p:spPr>
          <a:xfrm>
            <a:off x="8482520" y="1709575"/>
            <a:ext cx="1399806" cy="1576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4ABB63-213D-B177-F590-3B747A409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343" y="4310742"/>
            <a:ext cx="1665514" cy="1600201"/>
          </a:xfrm>
          <a:prstGeom prst="rect">
            <a:avLst/>
          </a:prstGeom>
        </p:spPr>
      </p:pic>
      <p:pic>
        <p:nvPicPr>
          <p:cNvPr id="10" name="Picture 9" descr="A person with glasses smiling&#10;&#10;Description automatically generated">
            <a:extLst>
              <a:ext uri="{FF2B5EF4-FFF2-40B4-BE49-F238E27FC236}">
                <a16:creationId xmlns:a16="http://schemas.microsoft.com/office/drawing/2014/main" id="{305CC71D-4D71-D6A6-3725-DACAFA14E3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2415" t="10320" r="-3487" b="14708"/>
          <a:stretch/>
        </p:blipFill>
        <p:spPr>
          <a:xfrm>
            <a:off x="5394784" y="1706344"/>
            <a:ext cx="1540898" cy="1573530"/>
          </a:xfrm>
          <a:prstGeom prst="rect">
            <a:avLst/>
          </a:prstGeom>
        </p:spPr>
      </p:pic>
      <p:pic>
        <p:nvPicPr>
          <p:cNvPr id="13" name="Picture 12" descr="A person in a suit and tie&#10;&#10;Description automatically generated">
            <a:extLst>
              <a:ext uri="{FF2B5EF4-FFF2-40B4-BE49-F238E27FC236}">
                <a16:creationId xmlns:a16="http://schemas.microsoft.com/office/drawing/2014/main" id="{01AAC377-FC72-BA8E-52F0-B3AB31C269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8008" y="1704305"/>
            <a:ext cx="1592689" cy="1581956"/>
          </a:xfrm>
          <a:prstGeom prst="rect">
            <a:avLst/>
          </a:prstGeom>
        </p:spPr>
      </p:pic>
      <p:pic>
        <p:nvPicPr>
          <p:cNvPr id="4" name="Picture 3" descr="A person sitting on the beach&#10;&#10;Description automatically generated">
            <a:extLst>
              <a:ext uri="{FF2B5EF4-FFF2-40B4-BE49-F238E27FC236}">
                <a16:creationId xmlns:a16="http://schemas.microsoft.com/office/drawing/2014/main" id="{5ECB6A46-D237-8FF8-DE2A-16188CCA3FC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239" t="8214" r="56032" b="36429"/>
          <a:stretch/>
        </p:blipFill>
        <p:spPr>
          <a:xfrm rot="5400000">
            <a:off x="9678680" y="4238587"/>
            <a:ext cx="1529623" cy="1661577"/>
          </a:xfrm>
          <a:prstGeom prst="rect">
            <a:avLst/>
          </a:prstGeom>
        </p:spPr>
      </p:pic>
      <p:pic>
        <p:nvPicPr>
          <p:cNvPr id="5" name="Picture 4" descr="A logo of a palm tree&#10;&#10;Description automatically generated">
            <a:extLst>
              <a:ext uri="{FF2B5EF4-FFF2-40B4-BE49-F238E27FC236}">
                <a16:creationId xmlns:a16="http://schemas.microsoft.com/office/drawing/2014/main" id="{9D050D4E-2F7D-CF51-350C-827DA4E524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292" y="0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6B8D9-49FF-2C88-5D9A-FFCCB2CB7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300" b="1">
                <a:ea typeface="+mj-lt"/>
                <a:cs typeface="+mj-lt"/>
              </a:rPr>
              <a:t>Data Collection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37792-BE1C-F16D-A038-DBD56F9F7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EF382-ADFD-4063-AD17-EEF94CF5FE4E}" type="datetime1">
              <a:rPr lang="en-LK"/>
              <a:t>07/24/2024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ACCCEB-3466-C52E-33B1-08FE4C0CF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 descr="A logo of a palm tree&#10;&#10;Description automatically generated">
            <a:extLst>
              <a:ext uri="{FF2B5EF4-FFF2-40B4-BE49-F238E27FC236}">
                <a16:creationId xmlns:a16="http://schemas.microsoft.com/office/drawing/2014/main" id="{DC9887A8-A3F8-9D79-7189-FD9CC248C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  <p:pic>
        <p:nvPicPr>
          <p:cNvPr id="8" name="Graphic 7" descr="Layers Design outline">
            <a:extLst>
              <a:ext uri="{FF2B5EF4-FFF2-40B4-BE49-F238E27FC236}">
                <a16:creationId xmlns:a16="http://schemas.microsoft.com/office/drawing/2014/main" id="{3C63B0B1-4C9F-2C62-72B1-BB84FA99D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D1579BE4-3B50-A9D9-E5ED-AB7E57C44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12" name="Graphic 11" descr="Layers Design outline">
            <a:extLst>
              <a:ext uri="{FF2B5EF4-FFF2-40B4-BE49-F238E27FC236}">
                <a16:creationId xmlns:a16="http://schemas.microsoft.com/office/drawing/2014/main" id="{E93C4105-7354-1043-5C87-B28E8B893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pic>
        <p:nvPicPr>
          <p:cNvPr id="14" name="Graphic 13" descr="Layers Design outline">
            <a:extLst>
              <a:ext uri="{FF2B5EF4-FFF2-40B4-BE49-F238E27FC236}">
                <a16:creationId xmlns:a16="http://schemas.microsoft.com/office/drawing/2014/main" id="{6C9FCA85-A7AF-6B0F-9A0C-3B2135FB3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pic>
        <p:nvPicPr>
          <p:cNvPr id="3" name="Picture 2" descr="A pile of white peeled coconuts&#10;&#10;Description automatically generated">
            <a:extLst>
              <a:ext uri="{FF2B5EF4-FFF2-40B4-BE49-F238E27FC236}">
                <a16:creationId xmlns:a16="http://schemas.microsoft.com/office/drawing/2014/main" id="{875678FA-4DEB-B11C-865A-FD8A5FA76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9519803" y="4475018"/>
            <a:ext cx="1714502" cy="2286001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05452-6DBB-3307-4215-A213CA393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Copra Quality Levels: </a:t>
            </a:r>
            <a:endParaRPr lang="en-US"/>
          </a:p>
          <a:p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Level 1</a:t>
            </a:r>
            <a:r>
              <a:rPr lang="en-US">
                <a:ea typeface="+mn-lt"/>
                <a:cs typeface="+mn-lt"/>
              </a:rPr>
              <a:t>: Define the characteristics of "</a:t>
            </a:r>
            <a:r>
              <a:rPr lang="en-US" b="1">
                <a:ea typeface="+mn-lt"/>
                <a:cs typeface="+mn-lt"/>
              </a:rPr>
              <a:t>perfect condition</a:t>
            </a:r>
            <a:r>
              <a:rPr lang="en-US">
                <a:ea typeface="+mn-lt"/>
                <a:cs typeface="+mn-lt"/>
              </a:rPr>
              <a:t>" copra                       for oil production.  Category - [A]</a:t>
            </a:r>
          </a:p>
          <a:p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Level 2</a:t>
            </a:r>
            <a:r>
              <a:rPr lang="en-US">
                <a:ea typeface="+mn-lt"/>
                <a:cs typeface="+mn-lt"/>
              </a:rPr>
              <a:t>: Specify the characteristics of "</a:t>
            </a:r>
            <a:r>
              <a:rPr lang="en-US" b="1">
                <a:ea typeface="+mn-lt"/>
                <a:cs typeface="+mn-lt"/>
              </a:rPr>
              <a:t>moderate</a:t>
            </a:r>
            <a:r>
              <a:rPr lang="en-US">
                <a:ea typeface="+mn-lt"/>
                <a:cs typeface="+mn-lt"/>
              </a:rPr>
              <a:t>" copra and its                       suitability for oil production. Category - [B]</a:t>
            </a:r>
          </a:p>
          <a:p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Level 3</a:t>
            </a:r>
            <a:r>
              <a:rPr lang="en-US">
                <a:ea typeface="+mn-lt"/>
                <a:cs typeface="+mn-lt"/>
              </a:rPr>
              <a:t>: Define the characteristics of copra considered "</a:t>
            </a:r>
            <a:r>
              <a:rPr lang="en-US" b="1">
                <a:ea typeface="+mn-lt"/>
                <a:cs typeface="+mn-lt"/>
              </a:rPr>
              <a:t>not most                   suitable</a:t>
            </a:r>
            <a:r>
              <a:rPr lang="en-US">
                <a:ea typeface="+mn-lt"/>
                <a:cs typeface="+mn-lt"/>
              </a:rPr>
              <a:t>" for oil production. Category - [C]</a:t>
            </a:r>
            <a:endParaRPr lang="en-US"/>
          </a:p>
        </p:txBody>
      </p:sp>
      <p:pic>
        <p:nvPicPr>
          <p:cNvPr id="9" name="Picture 8" descr="A pile of brown shells&#10;&#10;Description automatically generated">
            <a:extLst>
              <a:ext uri="{FF2B5EF4-FFF2-40B4-BE49-F238E27FC236}">
                <a16:creationId xmlns:a16="http://schemas.microsoft.com/office/drawing/2014/main" id="{4E40D32E-FB61-6BB6-4215-113E1B68EA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3178" y="552882"/>
            <a:ext cx="2756189" cy="162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54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6B8D9-49FF-2C88-5D9A-FFCCB2CB7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300" b="1">
                <a:ea typeface="+mj-lt"/>
                <a:cs typeface="+mj-lt"/>
              </a:rPr>
              <a:t>Data Collection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37792-BE1C-F16D-A038-DBD56F9F7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EF382-ADFD-4063-AD17-EEF94CF5FE4E}" type="datetime1">
              <a:rPr lang="en-LK"/>
              <a:t>07/24/2024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ACCCEB-3466-C52E-33B1-08FE4C0CF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Picture 5" descr="A logo of a palm tree&#10;&#10;Description automatically generated">
            <a:extLst>
              <a:ext uri="{FF2B5EF4-FFF2-40B4-BE49-F238E27FC236}">
                <a16:creationId xmlns:a16="http://schemas.microsoft.com/office/drawing/2014/main" id="{DC9887A8-A3F8-9D79-7189-FD9CC248C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  <p:pic>
        <p:nvPicPr>
          <p:cNvPr id="8" name="Graphic 7" descr="Layers Design outline">
            <a:extLst>
              <a:ext uri="{FF2B5EF4-FFF2-40B4-BE49-F238E27FC236}">
                <a16:creationId xmlns:a16="http://schemas.microsoft.com/office/drawing/2014/main" id="{3C63B0B1-4C9F-2C62-72B1-BB84FA99D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D1579BE4-3B50-A9D9-E5ED-AB7E57C44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12" name="Graphic 11" descr="Layers Design outline">
            <a:extLst>
              <a:ext uri="{FF2B5EF4-FFF2-40B4-BE49-F238E27FC236}">
                <a16:creationId xmlns:a16="http://schemas.microsoft.com/office/drawing/2014/main" id="{E93C4105-7354-1043-5C87-B28E8B893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pic>
        <p:nvPicPr>
          <p:cNvPr id="14" name="Graphic 13" descr="Layers Design outline">
            <a:extLst>
              <a:ext uri="{FF2B5EF4-FFF2-40B4-BE49-F238E27FC236}">
                <a16:creationId xmlns:a16="http://schemas.microsoft.com/office/drawing/2014/main" id="{6C9FCA85-A7AF-6B0F-9A0C-3B2135FB3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1B20681-74C0-D937-C259-6CDD64F62E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 rot="5400000">
            <a:off x="1468581" y="1417420"/>
            <a:ext cx="2233181" cy="4196774"/>
          </a:xfrm>
        </p:spPr>
      </p:pic>
      <p:pic>
        <p:nvPicPr>
          <p:cNvPr id="9" name="Picture 8" descr="A mushroom on a rock&#10;&#10;Description automatically generated">
            <a:extLst>
              <a:ext uri="{FF2B5EF4-FFF2-40B4-BE49-F238E27FC236}">
                <a16:creationId xmlns:a16="http://schemas.microsoft.com/office/drawing/2014/main" id="{B104DC2F-AE6B-9B4C-BAFA-7C3F28102B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4509" y="2043545"/>
            <a:ext cx="3449782" cy="2590800"/>
          </a:xfrm>
          <a:prstGeom prst="rect">
            <a:avLst/>
          </a:prstGeom>
        </p:spPr>
      </p:pic>
      <p:pic>
        <p:nvPicPr>
          <p:cNvPr id="11" name="Picture 10" descr="A close up of a burnt out object&#10;&#10;Description automatically generated">
            <a:extLst>
              <a:ext uri="{FF2B5EF4-FFF2-40B4-BE49-F238E27FC236}">
                <a16:creationId xmlns:a16="http://schemas.microsoft.com/office/drawing/2014/main" id="{CB52FF92-DDE3-06EB-ACA6-4B323E447C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8477" y="1184564"/>
            <a:ext cx="2642755" cy="34774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496A8E-3B1E-F0A8-1BDC-39CBDEB427C0}"/>
              </a:ext>
            </a:extLst>
          </p:cNvPr>
          <p:cNvSpPr txBox="1"/>
          <p:nvPr/>
        </p:nvSpPr>
        <p:spPr>
          <a:xfrm>
            <a:off x="1856509" y="4932216"/>
            <a:ext cx="96981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b="1"/>
              <a:t>[A]</a:t>
            </a:r>
            <a:endParaRPr lang="en-US" sz="4000" b="1">
              <a:ea typeface="+mn-lt"/>
              <a:cs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5CBD96-132A-0DC3-4D36-BF72FB5628D4}"/>
              </a:ext>
            </a:extLst>
          </p:cNvPr>
          <p:cNvSpPr txBox="1"/>
          <p:nvPr/>
        </p:nvSpPr>
        <p:spPr>
          <a:xfrm>
            <a:off x="5902036" y="4932216"/>
            <a:ext cx="96981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b="1"/>
              <a:t>[B]</a:t>
            </a:r>
            <a:endParaRPr lang="en-US" sz="4000" b="1">
              <a:ea typeface="+mn-lt"/>
              <a:cs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9C9FF9-179E-6228-4039-F989E131069A}"/>
              </a:ext>
            </a:extLst>
          </p:cNvPr>
          <p:cNvSpPr txBox="1"/>
          <p:nvPr/>
        </p:nvSpPr>
        <p:spPr>
          <a:xfrm>
            <a:off x="9767454" y="4932215"/>
            <a:ext cx="96981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b="1"/>
              <a:t>[C]</a:t>
            </a:r>
            <a:endParaRPr lang="en-US" sz="4000" b="1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3020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F8AD6-6CE8-F3D9-BA92-F8696B355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300" b="1">
                <a:ea typeface="+mj-lt"/>
                <a:cs typeface="+mj-lt"/>
              </a:rPr>
              <a:t>Data Pre-processing </a:t>
            </a:r>
            <a:endParaRPr lang="en-US" sz="4300">
              <a:ea typeface="+mj-lt"/>
              <a:cs typeface="+mj-lt"/>
            </a:endParaRP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D8B2B-52DA-4EF2-E393-5DEC1B1E9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A0C43-1A3C-4617-8C3D-D3E626C1914D}" type="datetime1">
              <a:t>7/24/2024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C04D4-3205-3A23-0BC7-E62446E4B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Picture 5" descr="A logo of a palm tree&#10;&#10;Description automatically generated">
            <a:extLst>
              <a:ext uri="{FF2B5EF4-FFF2-40B4-BE49-F238E27FC236}">
                <a16:creationId xmlns:a16="http://schemas.microsoft.com/office/drawing/2014/main" id="{5D581522-B346-77BA-B9E6-5FE2A0B80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  <p:pic>
        <p:nvPicPr>
          <p:cNvPr id="8" name="Graphic 7" descr="Layers Design outline">
            <a:extLst>
              <a:ext uri="{FF2B5EF4-FFF2-40B4-BE49-F238E27FC236}">
                <a16:creationId xmlns:a16="http://schemas.microsoft.com/office/drawing/2014/main" id="{F4153F33-DA21-A404-48F9-7BDCA42CC1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581307F4-371B-0EE8-1549-620963B67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12" name="Graphic 11" descr="Layers Design outline">
            <a:extLst>
              <a:ext uri="{FF2B5EF4-FFF2-40B4-BE49-F238E27FC236}">
                <a16:creationId xmlns:a16="http://schemas.microsoft.com/office/drawing/2014/main" id="{4CB33EFA-958A-FE7A-974A-2441075AE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pic>
        <p:nvPicPr>
          <p:cNvPr id="14" name="Graphic 13" descr="Layers Design outline">
            <a:extLst>
              <a:ext uri="{FF2B5EF4-FFF2-40B4-BE49-F238E27FC236}">
                <a16:creationId xmlns:a16="http://schemas.microsoft.com/office/drawing/2014/main" id="{B267A074-6EA1-1C06-005B-5579B6EB2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191E27A-10B4-974C-8F91-2147EDBA54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3773" y="1028267"/>
            <a:ext cx="4315691" cy="2418485"/>
          </a:xfrm>
          <a:prstGeom prst="rect">
            <a:avLst/>
          </a:prstGeom>
        </p:spPr>
      </p:pic>
      <p:pic>
        <p:nvPicPr>
          <p:cNvPr id="11" name="Picture 10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B6AA17C-9840-C4A5-CC3F-EDDBBC819F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9531" y="1024804"/>
            <a:ext cx="4184940" cy="2425412"/>
          </a:xfrm>
          <a:prstGeom prst="rect">
            <a:avLst/>
          </a:prstGeom>
        </p:spPr>
      </p:pic>
      <p:pic>
        <p:nvPicPr>
          <p:cNvPr id="13" name="Picture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A4F3858-7A67-71EB-D804-5390788EC8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4966" y="3720811"/>
            <a:ext cx="3704360" cy="2436669"/>
          </a:xfrm>
          <a:prstGeom prst="rect">
            <a:avLst/>
          </a:prstGeom>
        </p:spPr>
      </p:pic>
      <p:pic>
        <p:nvPicPr>
          <p:cNvPr id="15" name="Picture 1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1AD3F61-A17D-667D-9E61-4286342810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8449" y="3672752"/>
            <a:ext cx="3342410" cy="301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791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F8AD6-6CE8-F3D9-BA92-F8696B355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300" b="1">
                <a:ea typeface="+mj-lt"/>
                <a:cs typeface="+mj-lt"/>
              </a:rPr>
              <a:t>Data Pre-processing </a:t>
            </a:r>
            <a:endParaRPr lang="en-US" sz="4300">
              <a:ea typeface="+mj-lt"/>
              <a:cs typeface="+mj-lt"/>
            </a:endParaRP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D8B2B-52DA-4EF2-E393-5DEC1B1E9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A0C43-1A3C-4617-8C3D-D3E626C1914D}" type="datetime1">
              <a:t>7/24/2024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C04D4-3205-3A23-0BC7-E62446E4B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Picture 5" descr="A logo of a palm tree&#10;&#10;Description automatically generated">
            <a:extLst>
              <a:ext uri="{FF2B5EF4-FFF2-40B4-BE49-F238E27FC236}">
                <a16:creationId xmlns:a16="http://schemas.microsoft.com/office/drawing/2014/main" id="{5D581522-B346-77BA-B9E6-5FE2A0B80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  <p:pic>
        <p:nvPicPr>
          <p:cNvPr id="8" name="Graphic 7" descr="Layers Design outline">
            <a:extLst>
              <a:ext uri="{FF2B5EF4-FFF2-40B4-BE49-F238E27FC236}">
                <a16:creationId xmlns:a16="http://schemas.microsoft.com/office/drawing/2014/main" id="{F4153F33-DA21-A404-48F9-7BDCA42CC1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581307F4-371B-0EE8-1549-620963B67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12" name="Graphic 11" descr="Layers Design outline">
            <a:extLst>
              <a:ext uri="{FF2B5EF4-FFF2-40B4-BE49-F238E27FC236}">
                <a16:creationId xmlns:a16="http://schemas.microsoft.com/office/drawing/2014/main" id="{4CB33EFA-958A-FE7A-974A-2441075AE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pic>
        <p:nvPicPr>
          <p:cNvPr id="14" name="Graphic 13" descr="Layers Design outline">
            <a:extLst>
              <a:ext uri="{FF2B5EF4-FFF2-40B4-BE49-F238E27FC236}">
                <a16:creationId xmlns:a16="http://schemas.microsoft.com/office/drawing/2014/main" id="{B267A074-6EA1-1C06-005B-5579B6EB2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pic>
        <p:nvPicPr>
          <p:cNvPr id="9" name="Content Placeholder 2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D58AAC8-34E4-0B82-A9A9-E32F5AA01F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9424" y="1382280"/>
            <a:ext cx="7694715" cy="428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84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B8F63-4CBA-1846-A4C2-AAA53C5CA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>
                <a:ea typeface="+mj-lt"/>
                <a:cs typeface="+mj-lt"/>
              </a:rPr>
              <a:t>Train The Model</a:t>
            </a:r>
            <a:endParaRPr lang="en-US" sz="4800">
              <a:ea typeface="+mj-lt"/>
              <a:cs typeface="+mj-lt"/>
            </a:endParaRP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EC693-87A8-CDB4-A21F-3624B6DE5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F1F0C-1A47-4066-B312-D14038451B01}" type="datetime1">
              <a:rPr lang="en-LK"/>
              <a:t>07/24/2024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4F8E3B-EF1C-17ED-0948-10EC1C2DE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 descr="A logo of a palm tree&#10;&#10;Description automatically generated">
            <a:extLst>
              <a:ext uri="{FF2B5EF4-FFF2-40B4-BE49-F238E27FC236}">
                <a16:creationId xmlns:a16="http://schemas.microsoft.com/office/drawing/2014/main" id="{3D7A8E8C-D491-5B22-6B87-B55206BC3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5ACA43E-5A36-A757-07F3-EBEBF3FF2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92" y="1388019"/>
            <a:ext cx="6340056" cy="3913877"/>
          </a:xfrm>
          <a:prstGeom prst="rect">
            <a:avLst/>
          </a:prstGeom>
        </p:spPr>
      </p:pic>
      <p:pic>
        <p:nvPicPr>
          <p:cNvPr id="19" name="Content Placeholder 18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BC5A96F9-4350-7FED-96AD-4E5B6BD1A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8596" b="-769"/>
          <a:stretch/>
        </p:blipFill>
        <p:spPr>
          <a:xfrm>
            <a:off x="6768779" y="2303172"/>
            <a:ext cx="5046129" cy="2063388"/>
          </a:xfrm>
        </p:spPr>
      </p:pic>
    </p:spTree>
    <p:extLst>
      <p:ext uri="{BB962C8B-B14F-4D97-AF65-F5344CB8AC3E}">
        <p14:creationId xmlns:p14="http://schemas.microsoft.com/office/powerpoint/2010/main" val="1400809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508A7-4E27-A4DE-07E3-3FDDF7D3E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7ADD-2858-4721-9871-50A5C1AC1E88}" type="datetime1">
              <a:rPr lang="en-LK"/>
              <a:t>07/24/2024</a:t>
            </a:fld>
            <a:endParaRPr lang="en-US"/>
          </a:p>
        </p:txBody>
      </p:sp>
      <p:pic>
        <p:nvPicPr>
          <p:cNvPr id="8" name="Graphic 7" descr="Layers Design outline">
            <a:extLst>
              <a:ext uri="{FF2B5EF4-FFF2-40B4-BE49-F238E27FC236}">
                <a16:creationId xmlns:a16="http://schemas.microsoft.com/office/drawing/2014/main" id="{C0466E07-57BF-92A4-AC2F-F7BE44B2A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6C5047D3-05BF-C222-CB29-50FEA0C33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12" name="Graphic 11" descr="Layers Design outline">
            <a:extLst>
              <a:ext uri="{FF2B5EF4-FFF2-40B4-BE49-F238E27FC236}">
                <a16:creationId xmlns:a16="http://schemas.microsoft.com/office/drawing/2014/main" id="{63CD3F7E-0F71-8A87-E9F3-BA4E9C74A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pic>
        <p:nvPicPr>
          <p:cNvPr id="14" name="Graphic 13" descr="Layers Design outline">
            <a:extLst>
              <a:ext uri="{FF2B5EF4-FFF2-40B4-BE49-F238E27FC236}">
                <a16:creationId xmlns:a16="http://schemas.microsoft.com/office/drawing/2014/main" id="{5D8D3C19-C7A5-972D-D343-772297DF4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D202C3-CC19-EFB2-234B-4463F0AC0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>
                <a:ea typeface="+mj-lt"/>
                <a:cs typeface="+mj-lt"/>
              </a:rPr>
              <a:t>Accuracy  </a:t>
            </a:r>
            <a:endParaRPr lang="en-US" sz="48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921D3F-3A38-F066-FDF8-4ED65A513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Picture 5" descr="A logo of a palm tree&#10;&#10;Description automatically generated">
            <a:extLst>
              <a:ext uri="{FF2B5EF4-FFF2-40B4-BE49-F238E27FC236}">
                <a16:creationId xmlns:a16="http://schemas.microsoft.com/office/drawing/2014/main" id="{F82B1FC8-37D0-200A-6231-5A3495A4FE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49562F50-1AF2-2D36-F4D9-A01251455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777838" y="1538078"/>
            <a:ext cx="8406287" cy="466764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694126-6C1C-A7EE-181E-1441DC0F7BF0}"/>
              </a:ext>
            </a:extLst>
          </p:cNvPr>
          <p:cNvSpPr txBox="1"/>
          <p:nvPr/>
        </p:nvSpPr>
        <p:spPr>
          <a:xfrm>
            <a:off x="3574473" y="6470073"/>
            <a:ext cx="392083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IT21061066 | WELIGAMA D.M.P.D | RP-059​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161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5084C-EB71-7A67-37CC-648F568F8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>
                <a:ea typeface="+mj-lt"/>
                <a:cs typeface="+mj-lt"/>
              </a:rPr>
              <a:t> Prediction </a:t>
            </a:r>
          </a:p>
          <a:p>
            <a:endParaRPr lang="en-US"/>
          </a:p>
        </p:txBody>
      </p:sp>
      <p:pic>
        <p:nvPicPr>
          <p:cNvPr id="6" name="Content Placeholder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EBC8AB3-49DB-E5D7-2DE6-E1C7475D80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515" y="1216293"/>
            <a:ext cx="7867650" cy="239077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E1933-5FDE-4B11-06A5-1080C640E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917F1-69AB-4648-88FC-D1694A51FB7D}" type="datetime1">
              <a:t>7/24/2024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1DE593-FA46-56B6-A5E3-EEC5AD12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8" name="Graphic 7" descr="Layers Design outline">
            <a:extLst>
              <a:ext uri="{FF2B5EF4-FFF2-40B4-BE49-F238E27FC236}">
                <a16:creationId xmlns:a16="http://schemas.microsoft.com/office/drawing/2014/main" id="{C086DCA1-40D1-7A90-99D4-F4B86C88D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044910F2-958D-A0B8-3AE7-A2149B576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12" name="Graphic 11" descr="Layers Design outline">
            <a:extLst>
              <a:ext uri="{FF2B5EF4-FFF2-40B4-BE49-F238E27FC236}">
                <a16:creationId xmlns:a16="http://schemas.microsoft.com/office/drawing/2014/main" id="{95F1E560-C54A-4BE2-B042-235D9FBC1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pic>
        <p:nvPicPr>
          <p:cNvPr id="14" name="Graphic 13" descr="Layers Design outline">
            <a:extLst>
              <a:ext uri="{FF2B5EF4-FFF2-40B4-BE49-F238E27FC236}">
                <a16:creationId xmlns:a16="http://schemas.microsoft.com/office/drawing/2014/main" id="{FC69F534-5127-0CB4-B8AF-41015ABBF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A3A8BBA-9725-FD09-535E-FA9FE2D3A4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" t="-95" r="28578" b="-278"/>
          <a:stretch/>
        </p:blipFill>
        <p:spPr>
          <a:xfrm>
            <a:off x="4895131" y="2679131"/>
            <a:ext cx="6470328" cy="38720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720E1F-0209-CA8C-0EE4-F019A0819A4E}"/>
              </a:ext>
            </a:extLst>
          </p:cNvPr>
          <p:cNvSpPr txBox="1"/>
          <p:nvPr/>
        </p:nvSpPr>
        <p:spPr>
          <a:xfrm>
            <a:off x="2895601" y="6567055"/>
            <a:ext cx="500149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IT21061066 | WELIGAMA D.M.P.D | RP-059​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3059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5084C-EB71-7A67-37CC-648F568F8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>
                <a:ea typeface="+mj-lt"/>
                <a:cs typeface="+mj-lt"/>
              </a:rPr>
              <a:t>Model Summery</a:t>
            </a:r>
            <a:endParaRPr lang="en-US"/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E1933-5FDE-4B11-06A5-1080C640E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917F1-69AB-4648-88FC-D1694A51FB7D}" type="datetime1">
              <a:t>7/24/2024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1DE593-FA46-56B6-A5E3-EEC5AD12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8" name="Graphic 7" descr="Layers Design outline">
            <a:extLst>
              <a:ext uri="{FF2B5EF4-FFF2-40B4-BE49-F238E27FC236}">
                <a16:creationId xmlns:a16="http://schemas.microsoft.com/office/drawing/2014/main" id="{C086DCA1-40D1-7A90-99D4-F4B86C88D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044910F2-958D-A0B8-3AE7-A2149B576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12" name="Graphic 11" descr="Layers Design outline">
            <a:extLst>
              <a:ext uri="{FF2B5EF4-FFF2-40B4-BE49-F238E27FC236}">
                <a16:creationId xmlns:a16="http://schemas.microsoft.com/office/drawing/2014/main" id="{95F1E560-C54A-4BE2-B042-235D9FBC1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pic>
        <p:nvPicPr>
          <p:cNvPr id="14" name="Graphic 13" descr="Layers Design outline">
            <a:extLst>
              <a:ext uri="{FF2B5EF4-FFF2-40B4-BE49-F238E27FC236}">
                <a16:creationId xmlns:a16="http://schemas.microsoft.com/office/drawing/2014/main" id="{FC69F534-5127-0CB4-B8AF-41015ABBF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720E1F-0209-CA8C-0EE4-F019A0819A4E}"/>
              </a:ext>
            </a:extLst>
          </p:cNvPr>
          <p:cNvSpPr txBox="1"/>
          <p:nvPr/>
        </p:nvSpPr>
        <p:spPr>
          <a:xfrm>
            <a:off x="2895601" y="6567055"/>
            <a:ext cx="500149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IT21061066 | WELIGAMA D.M.P.D | RP-059​</a:t>
            </a:r>
            <a:endParaRPr lang="en-US"/>
          </a:p>
        </p:txBody>
      </p:sp>
      <p:pic>
        <p:nvPicPr>
          <p:cNvPr id="13" name="Content Placeholder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1EF163A-635C-FAB9-317D-416DD9F046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17964" y="1705425"/>
            <a:ext cx="9054338" cy="3875261"/>
          </a:xfrm>
        </p:spPr>
      </p:pic>
    </p:spTree>
    <p:extLst>
      <p:ext uri="{BB962C8B-B14F-4D97-AF65-F5344CB8AC3E}">
        <p14:creationId xmlns:p14="http://schemas.microsoft.com/office/powerpoint/2010/main" val="3018435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5084C-EB71-7A67-37CC-648F568F8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>
                <a:ea typeface="+mj-lt"/>
                <a:cs typeface="+mj-lt"/>
              </a:rPr>
              <a:t>Designing UI for system</a:t>
            </a:r>
            <a:endParaRPr lang="en-US" sz="4800">
              <a:ea typeface="+mj-lt"/>
              <a:cs typeface="+mj-lt"/>
            </a:endParaRP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E1933-5FDE-4B11-06A5-1080C640E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917F1-69AB-4648-88FC-D1694A51FB7D}" type="datetime1">
              <a:t>7/24/2024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1DE593-FA46-56B6-A5E3-EEC5AD12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8" name="Graphic 7" descr="Layers Design outline">
            <a:extLst>
              <a:ext uri="{FF2B5EF4-FFF2-40B4-BE49-F238E27FC236}">
                <a16:creationId xmlns:a16="http://schemas.microsoft.com/office/drawing/2014/main" id="{C086DCA1-40D1-7A90-99D4-F4B86C88D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044910F2-958D-A0B8-3AE7-A2149B576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12" name="Graphic 11" descr="Layers Design outline">
            <a:extLst>
              <a:ext uri="{FF2B5EF4-FFF2-40B4-BE49-F238E27FC236}">
                <a16:creationId xmlns:a16="http://schemas.microsoft.com/office/drawing/2014/main" id="{95F1E560-C54A-4BE2-B042-235D9FBC1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pic>
        <p:nvPicPr>
          <p:cNvPr id="14" name="Graphic 13" descr="Layers Design outline">
            <a:extLst>
              <a:ext uri="{FF2B5EF4-FFF2-40B4-BE49-F238E27FC236}">
                <a16:creationId xmlns:a16="http://schemas.microsoft.com/office/drawing/2014/main" id="{FC69F534-5127-0CB4-B8AF-41015ABBF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pic>
        <p:nvPicPr>
          <p:cNvPr id="9" name="Content Placeholder 8" descr="Screens screenshot of a cell phone&#10;&#10;Description automatically generated">
            <a:extLst>
              <a:ext uri="{FF2B5EF4-FFF2-40B4-BE49-F238E27FC236}">
                <a16:creationId xmlns:a16="http://schemas.microsoft.com/office/drawing/2014/main" id="{541EDE23-578C-75B2-75A1-CF90E3D3A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65208" y="1184855"/>
            <a:ext cx="10092904" cy="4957142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68F949-8033-86BC-3273-72E2B1D5CE23}"/>
              </a:ext>
            </a:extLst>
          </p:cNvPr>
          <p:cNvSpPr txBox="1"/>
          <p:nvPr/>
        </p:nvSpPr>
        <p:spPr>
          <a:xfrm>
            <a:off x="4045527" y="6470073"/>
            <a:ext cx="375458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IT21061066 | WELIGAMA D.M.P.D | RP-059​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2462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25A2-0ABA-476F-93A9-CAE8E1CC4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332656"/>
            <a:ext cx="4511824" cy="953219"/>
          </a:xfrm>
        </p:spPr>
        <p:txBody>
          <a:bodyPr>
            <a:normAutofit/>
          </a:bodyPr>
          <a:lstStyle/>
          <a:p>
            <a:r>
              <a:rPr lang="en-US" sz="4400" b="1">
                <a:solidFill>
                  <a:srgbClr val="8D6D36"/>
                </a:solidFill>
              </a:rPr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3D551-122C-4719-815B-4B734524E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3432" y="1428244"/>
            <a:ext cx="10026550" cy="458237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1800">
                <a:solidFill>
                  <a:srgbClr val="29261B"/>
                </a:solidFill>
                <a:ea typeface="+mn-lt"/>
                <a:cs typeface="+mn-lt"/>
              </a:rPr>
              <a:t>[1] W. </a:t>
            </a:r>
            <a:r>
              <a:rPr lang="en-US" sz="1800" err="1">
                <a:solidFill>
                  <a:srgbClr val="29261B"/>
                </a:solidFill>
                <a:ea typeface="+mn-lt"/>
                <a:cs typeface="+mn-lt"/>
              </a:rPr>
              <a:t>Wongseree</a:t>
            </a:r>
            <a:r>
              <a:rPr lang="en-US" sz="1800">
                <a:solidFill>
                  <a:srgbClr val="29261B"/>
                </a:solidFill>
                <a:ea typeface="+mn-lt"/>
                <a:cs typeface="+mn-lt"/>
              </a:rPr>
              <a:t>, N. </a:t>
            </a:r>
            <a:r>
              <a:rPr lang="en-US" sz="1800" err="1">
                <a:solidFill>
                  <a:srgbClr val="29261B"/>
                </a:solidFill>
                <a:ea typeface="+mn-lt"/>
                <a:cs typeface="+mn-lt"/>
              </a:rPr>
              <a:t>Pongpullponsak</a:t>
            </a:r>
            <a:r>
              <a:rPr lang="en-US" sz="1800">
                <a:solidFill>
                  <a:srgbClr val="29261B"/>
                </a:solidFill>
                <a:ea typeface="+mn-lt"/>
                <a:cs typeface="+mn-lt"/>
              </a:rPr>
              <a:t>, S. </a:t>
            </a:r>
            <a:r>
              <a:rPr lang="en-US" sz="1800" err="1">
                <a:solidFill>
                  <a:srgbClr val="29261B"/>
                </a:solidFill>
                <a:ea typeface="+mn-lt"/>
                <a:cs typeface="+mn-lt"/>
              </a:rPr>
              <a:t>Kittibunchakul</a:t>
            </a:r>
            <a:r>
              <a:rPr lang="en-US" sz="1800">
                <a:solidFill>
                  <a:srgbClr val="29261B"/>
                </a:solidFill>
                <a:ea typeface="+mn-lt"/>
                <a:cs typeface="+mn-lt"/>
              </a:rPr>
              <a:t>, N. </a:t>
            </a:r>
            <a:r>
              <a:rPr lang="en-US" sz="1800" err="1">
                <a:solidFill>
                  <a:srgbClr val="29261B"/>
                </a:solidFill>
                <a:ea typeface="+mn-lt"/>
                <a:cs typeface="+mn-lt"/>
              </a:rPr>
              <a:t>Yoisungnern</a:t>
            </a:r>
            <a:r>
              <a:rPr lang="en-US" sz="1800">
                <a:solidFill>
                  <a:srgbClr val="29261B"/>
                </a:solidFill>
                <a:ea typeface="+mn-lt"/>
                <a:cs typeface="+mn-lt"/>
              </a:rPr>
              <a:t>, and T. Bunrit, “Classifying coconut varieties using leaf images and deep convolutional neural networks,” Computers and Electronics in Agriculture, vol. 179, p. 105777, 2020.</a:t>
            </a:r>
            <a:endParaRPr lang="en-US" sz="1800"/>
          </a:p>
          <a:p>
            <a:endParaRPr lang="en-US" sz="1800">
              <a:solidFill>
                <a:srgbClr val="29261B"/>
              </a:solidFill>
              <a:ea typeface="+mn-lt"/>
              <a:cs typeface="+mn-lt"/>
            </a:endParaRPr>
          </a:p>
          <a:p>
            <a:r>
              <a:rPr lang="en-US" sz="1800">
                <a:solidFill>
                  <a:srgbClr val="29261B"/>
                </a:solidFill>
                <a:ea typeface="+mn-lt"/>
                <a:cs typeface="+mn-lt"/>
              </a:rPr>
              <a:t>[2] S. </a:t>
            </a:r>
            <a:r>
              <a:rPr lang="en-US" sz="1800" err="1">
                <a:solidFill>
                  <a:srgbClr val="29261B"/>
                </a:solidFill>
                <a:ea typeface="+mn-lt"/>
                <a:cs typeface="+mn-lt"/>
              </a:rPr>
              <a:t>Palaniswami</a:t>
            </a:r>
            <a:r>
              <a:rPr lang="en-US" sz="1800">
                <a:solidFill>
                  <a:srgbClr val="29261B"/>
                </a:solidFill>
                <a:ea typeface="+mn-lt"/>
                <a:cs typeface="+mn-lt"/>
              </a:rPr>
              <a:t>, L. J. Motha, A. Al Jabri, and H. R. Ghassemi, “Automatic detection and classification of coconut mites using digital image processing,” Computers and Electronics in Agriculture, vol. 175, p. 105564, 2020.</a:t>
            </a:r>
            <a:endParaRPr lang="en-US" sz="1800"/>
          </a:p>
          <a:p>
            <a:endParaRPr lang="en-US" sz="1800">
              <a:solidFill>
                <a:srgbClr val="29261B"/>
              </a:solidFill>
              <a:ea typeface="+mn-lt"/>
              <a:cs typeface="+mn-lt"/>
            </a:endParaRPr>
          </a:p>
          <a:p>
            <a:r>
              <a:rPr lang="en-US" sz="1800">
                <a:solidFill>
                  <a:srgbClr val="29261B"/>
                </a:solidFill>
                <a:ea typeface="+mn-lt"/>
                <a:cs typeface="+mn-lt"/>
              </a:rPr>
              <a:t>[3] M. </a:t>
            </a:r>
            <a:r>
              <a:rPr lang="en-US" sz="1800" err="1">
                <a:solidFill>
                  <a:srgbClr val="29261B"/>
                </a:solidFill>
                <a:ea typeface="+mn-lt"/>
                <a:cs typeface="+mn-lt"/>
              </a:rPr>
              <a:t>Nejati</a:t>
            </a:r>
            <a:r>
              <a:rPr lang="en-US" sz="1800">
                <a:solidFill>
                  <a:srgbClr val="29261B"/>
                </a:solidFill>
                <a:ea typeface="+mn-lt"/>
                <a:cs typeface="+mn-lt"/>
              </a:rPr>
              <a:t>, M. M. </a:t>
            </a:r>
            <a:r>
              <a:rPr lang="en-US" sz="1800" err="1">
                <a:solidFill>
                  <a:srgbClr val="29261B"/>
                </a:solidFill>
                <a:ea typeface="+mn-lt"/>
                <a:cs typeface="+mn-lt"/>
              </a:rPr>
              <a:t>Paydara</a:t>
            </a:r>
            <a:r>
              <a:rPr lang="en-US" sz="1800">
                <a:solidFill>
                  <a:srgbClr val="29261B"/>
                </a:solidFill>
                <a:ea typeface="+mn-lt"/>
                <a:cs typeface="+mn-lt"/>
              </a:rPr>
              <a:t>, and M. J. Darabi, “Using artificial intelligence to estimate coconut oil productions regarding effective parameters,” Industrial Crops and Products, vol. 154, p. 112763, 2020.</a:t>
            </a:r>
            <a:endParaRPr lang="en-US" sz="1800"/>
          </a:p>
          <a:p>
            <a:endParaRPr lang="en-US" sz="1800">
              <a:solidFill>
                <a:srgbClr val="29261B"/>
              </a:solidFill>
              <a:ea typeface="+mn-lt"/>
              <a:cs typeface="+mn-lt"/>
            </a:endParaRPr>
          </a:p>
          <a:p>
            <a:r>
              <a:rPr lang="en-US" sz="1800">
                <a:solidFill>
                  <a:srgbClr val="29261B"/>
                </a:solidFill>
                <a:ea typeface="+mn-lt"/>
                <a:cs typeface="+mn-lt"/>
              </a:rPr>
              <a:t>[4] G. K. Nair, B. Krishnan, S. N. Omkar, and T. Srinivas, “Coconut yield prediction using machine learning techniques,” Journal of Statistics and Management Systems, pp. 1–9, 2022.</a:t>
            </a:r>
            <a:endParaRPr lang="en-US" sz="1800"/>
          </a:p>
          <a:p>
            <a:endParaRPr lang="en-US" sz="1800">
              <a:solidFill>
                <a:srgbClr val="29261B"/>
              </a:solidFill>
              <a:ea typeface="+mn-lt"/>
              <a:cs typeface="+mn-lt"/>
            </a:endParaRPr>
          </a:p>
          <a:p>
            <a:r>
              <a:rPr lang="en-US" sz="1800">
                <a:solidFill>
                  <a:srgbClr val="29261B"/>
                </a:solidFill>
                <a:ea typeface="+mn-lt"/>
                <a:cs typeface="+mn-lt"/>
              </a:rPr>
              <a:t>[5] J. Lee, A. </a:t>
            </a:r>
            <a:r>
              <a:rPr lang="en-US" sz="1800" err="1">
                <a:solidFill>
                  <a:srgbClr val="29261B"/>
                </a:solidFill>
                <a:ea typeface="+mn-lt"/>
                <a:cs typeface="+mn-lt"/>
              </a:rPr>
              <a:t>Krizhevsky</a:t>
            </a:r>
            <a:r>
              <a:rPr lang="en-US" sz="1800">
                <a:solidFill>
                  <a:srgbClr val="29261B"/>
                </a:solidFill>
                <a:ea typeface="+mn-lt"/>
                <a:cs typeface="+mn-lt"/>
              </a:rPr>
              <a:t>, and I. </a:t>
            </a:r>
            <a:r>
              <a:rPr lang="en-US" sz="1800" err="1">
                <a:solidFill>
                  <a:srgbClr val="29261B"/>
                </a:solidFill>
                <a:ea typeface="+mn-lt"/>
                <a:cs typeface="+mn-lt"/>
              </a:rPr>
              <a:t>Sutskever</a:t>
            </a:r>
            <a:r>
              <a:rPr lang="en-US" sz="1800">
                <a:solidFill>
                  <a:srgbClr val="29261B"/>
                </a:solidFill>
                <a:ea typeface="+mn-lt"/>
                <a:cs typeface="+mn-lt"/>
              </a:rPr>
              <a:t>, “Using client feedback to continually improve image classification performance,” Communications of the ACM, vol. 64, no. 7, pp. 54–61, 2021.</a:t>
            </a:r>
            <a:endParaRPr lang="en-US" sz="1800"/>
          </a:p>
          <a:p>
            <a:endParaRPr lang="en-US"/>
          </a:p>
        </p:txBody>
      </p:sp>
      <p:pic>
        <p:nvPicPr>
          <p:cNvPr id="4" name="Graphic 3" descr="Layers Design outline">
            <a:extLst>
              <a:ext uri="{FF2B5EF4-FFF2-40B4-BE49-F238E27FC236}">
                <a16:creationId xmlns:a16="http://schemas.microsoft.com/office/drawing/2014/main" id="{732577B7-E813-1438-ED88-B2BF80FE8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819728" y="3297560"/>
            <a:ext cx="3841576" cy="66967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32D567-D9C6-BB57-6EB2-CCFE732CE588}"/>
              </a:ext>
            </a:extLst>
          </p:cNvPr>
          <p:cNvSpPr/>
          <p:nvPr/>
        </p:nvSpPr>
        <p:spPr>
          <a:xfrm>
            <a:off x="2587925" y="6421827"/>
            <a:ext cx="5624422" cy="422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D8E3A3-ACBB-6D61-3940-0FF9DCC46A07}"/>
              </a:ext>
            </a:extLst>
          </p:cNvPr>
          <p:cNvSpPr txBox="1"/>
          <p:nvPr/>
        </p:nvSpPr>
        <p:spPr>
          <a:xfrm>
            <a:off x="3558397" y="6479286"/>
            <a:ext cx="38337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IT21061066 | WELIGAMA D.M.P.D </a:t>
            </a:r>
            <a:r>
              <a:rPr lang="en-LK" sz="1400"/>
              <a:t>| RP-059</a:t>
            </a:r>
          </a:p>
        </p:txBody>
      </p:sp>
      <p:pic>
        <p:nvPicPr>
          <p:cNvPr id="5" name="Picture 4" descr="A logo of a palm tree&#10;&#10;Description automatically generated">
            <a:extLst>
              <a:ext uri="{FF2B5EF4-FFF2-40B4-BE49-F238E27FC236}">
                <a16:creationId xmlns:a16="http://schemas.microsoft.com/office/drawing/2014/main" id="{DC4FE750-ED48-6660-D690-236E40439A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89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5286E-47C5-90B7-C1F8-03D5CB8C7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513" y="225766"/>
            <a:ext cx="4504088" cy="1325563"/>
          </a:xfrm>
        </p:spPr>
        <p:txBody>
          <a:bodyPr>
            <a:normAutofit/>
          </a:bodyPr>
          <a:lstStyle/>
          <a:p>
            <a:r>
              <a:rPr lang="en-LK" sz="4800" b="1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07E2E-2202-8E1E-DE9F-4F577A909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245" y="1551329"/>
            <a:ext cx="5426697" cy="4351338"/>
          </a:xfrm>
          <a:noFill/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LK" sz="2400">
                <a:solidFill>
                  <a:schemeClr val="bg1"/>
                </a:solidFill>
              </a:rPr>
              <a:t>Introduction                                               </a:t>
            </a:r>
            <a:r>
              <a:rPr lang="en-LK" sz="2400">
                <a:solidFill>
                  <a:srgbClr val="8D6D36"/>
                </a:solidFill>
              </a:rPr>
              <a:t>4</a:t>
            </a:r>
            <a:r>
              <a:rPr lang="en-LK" sz="2400">
                <a:solidFill>
                  <a:schemeClr val="bg1"/>
                </a:solidFill>
              </a:rPr>
              <a:t>   </a:t>
            </a:r>
          </a:p>
          <a:p>
            <a:pPr marL="0" indent="0">
              <a:buNone/>
            </a:pPr>
            <a:r>
              <a:rPr lang="en-LK" sz="2400">
                <a:solidFill>
                  <a:schemeClr val="bg1"/>
                </a:solidFill>
              </a:rPr>
              <a:t>Problem Statement                                 </a:t>
            </a:r>
            <a:r>
              <a:rPr lang="en-LK" sz="2400">
                <a:solidFill>
                  <a:srgbClr val="8D6D36"/>
                </a:solidFill>
              </a:rPr>
              <a:t>5</a:t>
            </a:r>
          </a:p>
          <a:p>
            <a:pPr marL="0" indent="0">
              <a:buNone/>
            </a:pPr>
            <a:r>
              <a:rPr lang="en-LK" sz="2400">
                <a:solidFill>
                  <a:schemeClr val="bg1"/>
                </a:solidFill>
              </a:rPr>
              <a:t>Research Problem                                   </a:t>
            </a:r>
            <a:r>
              <a:rPr lang="en-LK" sz="2400">
                <a:solidFill>
                  <a:srgbClr val="8D6D36"/>
                </a:solidFill>
              </a:rPr>
              <a:t>6</a:t>
            </a:r>
          </a:p>
          <a:p>
            <a:pPr marL="0" indent="0">
              <a:buNone/>
            </a:pPr>
            <a:r>
              <a:rPr lang="en-LK" sz="2400">
                <a:solidFill>
                  <a:schemeClr val="bg1"/>
                </a:solidFill>
              </a:rPr>
              <a:t>Objectives                                                   </a:t>
            </a:r>
            <a:r>
              <a:rPr lang="en-LK" sz="2400">
                <a:solidFill>
                  <a:srgbClr val="8D6D36"/>
                </a:solidFill>
              </a:rPr>
              <a:t> 7</a:t>
            </a:r>
          </a:p>
          <a:p>
            <a:pPr marL="0" indent="0">
              <a:buNone/>
            </a:pPr>
            <a:r>
              <a:rPr lang="en-LK" sz="2400">
                <a:solidFill>
                  <a:schemeClr val="bg1"/>
                </a:solidFill>
              </a:rPr>
              <a:t>System Overview Diagram                </a:t>
            </a:r>
            <a:r>
              <a:rPr lang="en-LK" sz="2400">
                <a:solidFill>
                  <a:srgbClr val="8D6D36"/>
                </a:solidFill>
              </a:rPr>
              <a:t>10</a:t>
            </a:r>
          </a:p>
          <a:p>
            <a:pPr marL="0" indent="0">
              <a:buNone/>
            </a:pPr>
            <a:r>
              <a:rPr lang="en-LK" sz="2400">
                <a:solidFill>
                  <a:schemeClr val="bg1"/>
                </a:solidFill>
              </a:rPr>
              <a:t>Individual Components                       </a:t>
            </a:r>
            <a:r>
              <a:rPr lang="en-LK" sz="2400">
                <a:solidFill>
                  <a:srgbClr val="8D6D36"/>
                </a:solidFill>
              </a:rPr>
              <a:t> 8</a:t>
            </a:r>
          </a:p>
          <a:p>
            <a:pPr marL="0" indent="0">
              <a:buNone/>
            </a:pPr>
            <a:r>
              <a:rPr lang="en-LK" sz="2400">
                <a:solidFill>
                  <a:schemeClr val="bg1"/>
                </a:solidFill>
              </a:rPr>
              <a:t>Requirements                                            </a:t>
            </a:r>
            <a:r>
              <a:rPr lang="en-LK" sz="2400">
                <a:solidFill>
                  <a:srgbClr val="8D6D36"/>
                </a:solidFill>
              </a:rPr>
              <a:t>5</a:t>
            </a:r>
          </a:p>
          <a:p>
            <a:pPr marL="0" indent="0">
              <a:buNone/>
            </a:pPr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Commercialization</a:t>
            </a:r>
            <a:r>
              <a:rPr lang="en-US" sz="2400">
                <a:solidFill>
                  <a:srgbClr val="8D6D36"/>
                </a:solidFill>
                <a:ea typeface="+mn-lt"/>
                <a:cs typeface="+mn-lt"/>
              </a:rPr>
              <a:t>                                  9</a:t>
            </a:r>
            <a:endParaRPr lang="en-LK"/>
          </a:p>
          <a:p>
            <a:pPr marL="0" indent="0">
              <a:buNone/>
            </a:pPr>
            <a:r>
              <a:rPr lang="en-LK" sz="2400">
                <a:solidFill>
                  <a:schemeClr val="bg1"/>
                </a:solidFill>
              </a:rPr>
              <a:t>Supervisor Meetings                             </a:t>
            </a:r>
            <a:r>
              <a:rPr lang="en-LK" sz="2400">
                <a:solidFill>
                  <a:srgbClr val="8D6D36"/>
                </a:solidFill>
              </a:rPr>
              <a:t>12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9B1CA-096D-D36D-848A-190C1378B2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72464" y="6372460"/>
            <a:ext cx="1027162" cy="365125"/>
          </a:xfrm>
        </p:spPr>
        <p:txBody>
          <a:bodyPr/>
          <a:lstStyle/>
          <a:p>
            <a:fld id="{035F4086-0B76-A94A-82CC-19E32AB7C527}" type="datetime1">
              <a:rPr lang="en-US" smtClean="0">
                <a:solidFill>
                  <a:schemeClr val="bg1"/>
                </a:solidFill>
              </a:rPr>
              <a:t>7/24/2024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7BA5EE-C244-0F5A-C011-7E5D85CB7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8872" y="6417970"/>
            <a:ext cx="798984" cy="182918"/>
          </a:xfrm>
        </p:spPr>
        <p:txBody>
          <a:bodyPr/>
          <a:lstStyle/>
          <a:p>
            <a:fld id="{8A7A6979-0714-4377-B894-6BE4C2D6E202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Graphic 6" descr="Layers Design outline">
            <a:extLst>
              <a:ext uri="{FF2B5EF4-FFF2-40B4-BE49-F238E27FC236}">
                <a16:creationId xmlns:a16="http://schemas.microsoft.com/office/drawing/2014/main" id="{AC29170E-B13D-1715-0A33-A054D4FB1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1891662" y="1196752"/>
            <a:ext cx="3841576" cy="6264696"/>
          </a:xfrm>
          <a:prstGeom prst="rect">
            <a:avLst/>
          </a:prstGeom>
        </p:spPr>
      </p:pic>
      <p:pic>
        <p:nvPicPr>
          <p:cNvPr id="8" name="Graphic 7" descr="Layers Design outline">
            <a:extLst>
              <a:ext uri="{FF2B5EF4-FFF2-40B4-BE49-F238E27FC236}">
                <a16:creationId xmlns:a16="http://schemas.microsoft.com/office/drawing/2014/main" id="{BA70F386-2405-3744-BD11-8F39527CD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126" y="607097"/>
            <a:ext cx="3841576" cy="6264696"/>
          </a:xfrm>
          <a:prstGeom prst="rect">
            <a:avLst/>
          </a:prstGeom>
        </p:spPr>
      </p:pic>
      <p:pic>
        <p:nvPicPr>
          <p:cNvPr id="6" name="Picture 5" descr="A logo of a palm tree&#10;&#10;Description automatically generated">
            <a:extLst>
              <a:ext uri="{FF2B5EF4-FFF2-40B4-BE49-F238E27FC236}">
                <a16:creationId xmlns:a16="http://schemas.microsoft.com/office/drawing/2014/main" id="{A89DE3D5-1F27-17DE-64DE-BEDF55707C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464" y="0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6542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000">
              <a:schemeClr val="tx1"/>
            </a:gs>
            <a:gs pos="100000">
              <a:srgbClr val="352C19"/>
            </a:gs>
            <a:gs pos="100000">
              <a:srgbClr val="4E3B21"/>
            </a:gs>
            <a:gs pos="96000">
              <a:srgbClr val="2B1A10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152" y="2753536"/>
            <a:ext cx="6859108" cy="675464"/>
          </a:xfrm>
        </p:spPr>
        <p:txBody>
          <a:bodyPr>
            <a:no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IT21020308 | DEWMINI A.M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0026" y="4470948"/>
            <a:ext cx="7027102" cy="1000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b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Oil Product Yield Estimator </a:t>
            </a:r>
            <a:endParaRPr lang="en-GB" sz="3200">
              <a:solidFill>
                <a:schemeClr val="bg1"/>
              </a:solidFill>
              <a:effectLst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770636-5A90-964F-8413-C98B4F03A730}"/>
              </a:ext>
            </a:extLst>
          </p:cNvPr>
          <p:cNvSpPr/>
          <p:nvPr/>
        </p:nvSpPr>
        <p:spPr>
          <a:xfrm>
            <a:off x="9886950" y="0"/>
            <a:ext cx="2300656" cy="225090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>
              <a:solidFill>
                <a:schemeClr val="bg1"/>
              </a:solidFill>
            </a:endParaRPr>
          </a:p>
        </p:txBody>
      </p:sp>
      <p:pic>
        <p:nvPicPr>
          <p:cNvPr id="3" name="Graphic 2" descr="Layers Design outline">
            <a:extLst>
              <a:ext uri="{FF2B5EF4-FFF2-40B4-BE49-F238E27FC236}">
                <a16:creationId xmlns:a16="http://schemas.microsoft.com/office/drawing/2014/main" id="{8DFEFD84-D146-2F07-BC73-92838BBC0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-1920788" y="-1683568"/>
            <a:ext cx="3841576" cy="9793088"/>
          </a:xfrm>
          <a:prstGeom prst="rect">
            <a:avLst/>
          </a:prstGeom>
        </p:spPr>
      </p:pic>
      <p:pic>
        <p:nvPicPr>
          <p:cNvPr id="7" name="Graphic 6" descr="Layers Design outline">
            <a:extLst>
              <a:ext uri="{FF2B5EF4-FFF2-40B4-BE49-F238E27FC236}">
                <a16:creationId xmlns:a16="http://schemas.microsoft.com/office/drawing/2014/main" id="{6A7CDECF-C8C3-74DC-6C4D-6844E434A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-38640" y="-1323528"/>
            <a:ext cx="3841576" cy="90730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D6C91B-9F9F-D4E4-F06F-D3F3B6F95F97}"/>
              </a:ext>
            </a:extLst>
          </p:cNvPr>
          <p:cNvSpPr txBox="1"/>
          <p:nvPr/>
        </p:nvSpPr>
        <p:spPr>
          <a:xfrm>
            <a:off x="5897517" y="3670729"/>
            <a:ext cx="24915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IT Specialization</a:t>
            </a:r>
            <a:endParaRPr lang="en-LK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B376FF-3BFE-7F99-6617-9977835975FE}"/>
              </a:ext>
            </a:extLst>
          </p:cNvPr>
          <p:cNvSpPr txBox="1"/>
          <p:nvPr/>
        </p:nvSpPr>
        <p:spPr>
          <a:xfrm>
            <a:off x="10043886" y="6290878"/>
            <a:ext cx="2031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35F4086-0B76-A94A-82CC-19E32AB7C527}" type="datetime1">
              <a:rPr lang="en-US" sz="1400" smtClean="0">
                <a:solidFill>
                  <a:schemeClr val="bg1"/>
                </a:solidFill>
              </a:rPr>
              <a:pPr/>
              <a:t>7/24/2024</a:t>
            </a:fld>
            <a:r>
              <a:rPr lang="en-US" sz="1400">
                <a:solidFill>
                  <a:schemeClr val="bg1"/>
                </a:solidFill>
              </a:rPr>
              <a:t>                   19</a:t>
            </a:r>
            <a:endParaRPr lang="en-LK" sz="1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EAA5F1-D264-EBC3-6312-D6BD22AEBB5E}"/>
              </a:ext>
            </a:extLst>
          </p:cNvPr>
          <p:cNvSpPr txBox="1"/>
          <p:nvPr/>
        </p:nvSpPr>
        <p:spPr>
          <a:xfrm>
            <a:off x="4377906" y="6290878"/>
            <a:ext cx="70650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K" sz="1400">
                <a:solidFill>
                  <a:schemeClr val="bg1"/>
                </a:solidFill>
              </a:rPr>
              <a:t>IT21020308 | DEWMINI A.M. | RP-059</a:t>
            </a:r>
          </a:p>
        </p:txBody>
      </p:sp>
      <p:pic>
        <p:nvPicPr>
          <p:cNvPr id="4" name="Picture 3" descr="A logo of a palm tree&#10;&#10;Description automatically generated">
            <a:extLst>
              <a:ext uri="{FF2B5EF4-FFF2-40B4-BE49-F238E27FC236}">
                <a16:creationId xmlns:a16="http://schemas.microsoft.com/office/drawing/2014/main" id="{B7AD554A-74AA-EBA5-F2E2-84A7675656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673" y="5039520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87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A5D0-8507-D462-4FE5-68A15DBA3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67" y="436883"/>
            <a:ext cx="10515600" cy="1325563"/>
          </a:xfrm>
        </p:spPr>
        <p:txBody>
          <a:bodyPr/>
          <a:lstStyle/>
          <a:p>
            <a:r>
              <a:rPr lang="en-LK" sz="4400" b="1">
                <a:solidFill>
                  <a:srgbClr val="73582D"/>
                </a:solidFill>
              </a:rPr>
              <a:t>Background</a:t>
            </a:r>
            <a:r>
              <a:rPr lang="en-LK" sz="4400" b="1"/>
              <a:t> of the Study</a:t>
            </a:r>
            <a:endParaRPr lang="en-LK" b="1"/>
          </a:p>
        </p:txBody>
      </p:sp>
      <p:pic>
        <p:nvPicPr>
          <p:cNvPr id="7" name="Graphic 6" descr="Layers Design outline">
            <a:extLst>
              <a:ext uri="{FF2B5EF4-FFF2-40B4-BE49-F238E27FC236}">
                <a16:creationId xmlns:a16="http://schemas.microsoft.com/office/drawing/2014/main" id="{5E7FC5CA-11B9-2A73-2EC8-90CC55577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271212" y="-1107504"/>
            <a:ext cx="3841576" cy="6264696"/>
          </a:xfrm>
          <a:prstGeom prst="rect">
            <a:avLst/>
          </a:prstGeom>
        </p:spPr>
      </p:pic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EF9966E-B920-3938-27FD-2BFF4D8AA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271212" y="1844824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2903FCE0-F2E0-2F66-C567-8740B949C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8386192" y="296652"/>
            <a:ext cx="3841576" cy="62646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0D47DC-EDA7-56B3-4ED8-A40678A0BEE5}"/>
              </a:ext>
            </a:extLst>
          </p:cNvPr>
          <p:cNvSpPr txBox="1"/>
          <p:nvPr/>
        </p:nvSpPr>
        <p:spPr>
          <a:xfrm>
            <a:off x="4855591" y="2009576"/>
            <a:ext cx="7061200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400" b="1" i="0" u="none" strike="noStrike">
                <a:effectLst/>
                <a:latin typeface="Söhne"/>
              </a:rPr>
              <a:t>Coconut oil production's impact on economic growth and exports</a:t>
            </a:r>
            <a:endParaRPr lang="en-GB" sz="2400" b="1" i="0" u="none" strike="noStrike">
              <a:effectLst/>
            </a:endParaRPr>
          </a:p>
          <a:p>
            <a:pPr algn="l"/>
            <a:r>
              <a:rPr lang="en-GB" sz="2400" b="0" i="0" u="none" strike="noStrike">
                <a:solidFill>
                  <a:srgbClr val="000000"/>
                </a:solidFill>
                <a:effectLst/>
                <a:latin typeface="-webkit-standard"/>
              </a:rPr>
              <a:t>     </a:t>
            </a:r>
            <a:r>
              <a:rPr lang="en-GB" sz="1600" b="0" i="0" u="none" strike="noStrike">
                <a:solidFill>
                  <a:srgbClr val="000000"/>
                </a:solidFill>
                <a:effectLst/>
                <a:latin typeface="+mj-lt"/>
              </a:rPr>
              <a:t>coconut oil production trends is crucial for policymakers and industry stakeholders to make informed decisions about resource allocation, trade policies, and economic planning.</a:t>
            </a:r>
            <a:endParaRPr lang="en-GB" sz="1600" b="1">
              <a:solidFill>
                <a:srgbClr val="000000"/>
              </a:solidFill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400" b="1" i="0" u="none" strike="noStrike">
                <a:solidFill>
                  <a:srgbClr val="000000"/>
                </a:solidFill>
                <a:effectLst/>
                <a:latin typeface="+mj-lt"/>
              </a:rPr>
              <a:t>Disruptions in production planning and capacity utilization due to fluctuating coconut yields</a:t>
            </a:r>
          </a:p>
          <a:p>
            <a:r>
              <a:rPr lang="en-GB" sz="1400">
                <a:solidFill>
                  <a:srgbClr val="000000"/>
                </a:solidFill>
                <a:latin typeface="+mj-lt"/>
              </a:rPr>
              <a:t>      C</a:t>
            </a:r>
            <a:r>
              <a:rPr lang="en-GB" sz="1600" b="0" i="0" u="none" strike="noStrike">
                <a:solidFill>
                  <a:srgbClr val="000000"/>
                </a:solidFill>
                <a:effectLst/>
                <a:latin typeface="+mj-lt"/>
              </a:rPr>
              <a:t>oconut yields can be affected by various factors such as weather condition and     diseases, leading to fluctuations in production levels.</a:t>
            </a:r>
            <a:endParaRPr lang="en-GB" sz="1600" b="1" i="0" u="none" strike="noStrike">
              <a:solidFill>
                <a:srgbClr val="29261B"/>
              </a:solidFill>
              <a:effectLst/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8798A9-271F-DC3F-461A-B4702C2F6143}"/>
              </a:ext>
            </a:extLst>
          </p:cNvPr>
          <p:cNvSpPr/>
          <p:nvPr/>
        </p:nvSpPr>
        <p:spPr>
          <a:xfrm>
            <a:off x="-1" y="2046245"/>
            <a:ext cx="4585855" cy="4337814"/>
          </a:xfrm>
          <a:prstGeom prst="rect">
            <a:avLst/>
          </a:prstGeom>
          <a:blipFill>
            <a:blip r:embed="rId4"/>
            <a:stretch>
              <a:fillRect r="1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004400-10FC-A6E9-811D-6949357847B4}"/>
              </a:ext>
            </a:extLst>
          </p:cNvPr>
          <p:cNvSpPr txBox="1"/>
          <p:nvPr/>
        </p:nvSpPr>
        <p:spPr>
          <a:xfrm>
            <a:off x="4048126" y="6525671"/>
            <a:ext cx="71426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K" sz="1400"/>
              <a:t>IT21020308 | DEWMINI A.M. | RP-059</a:t>
            </a:r>
          </a:p>
        </p:txBody>
      </p:sp>
      <p:pic>
        <p:nvPicPr>
          <p:cNvPr id="3" name="Picture 2" descr="A logo of a palm tree&#10;&#10;Description automatically generated">
            <a:extLst>
              <a:ext uri="{FF2B5EF4-FFF2-40B4-BE49-F238E27FC236}">
                <a16:creationId xmlns:a16="http://schemas.microsoft.com/office/drawing/2014/main" id="{112390BC-5768-8487-C2B9-B6814461A3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643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000">
              <a:schemeClr val="tx1"/>
            </a:gs>
            <a:gs pos="100000">
              <a:srgbClr val="352C19"/>
            </a:gs>
            <a:gs pos="100000">
              <a:srgbClr val="4E3B21"/>
            </a:gs>
            <a:gs pos="96000">
              <a:srgbClr val="2B1A10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0CAFA-210C-0A6E-0669-8267438A9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631231"/>
            <a:ext cx="4897760" cy="1325563"/>
          </a:xfrm>
        </p:spPr>
        <p:txBody>
          <a:bodyPr>
            <a:normAutofit fontScale="90000"/>
          </a:bodyPr>
          <a:lstStyle/>
          <a:p>
            <a:r>
              <a:rPr lang="en-US" sz="4800" b="1">
                <a:solidFill>
                  <a:schemeClr val="bg1"/>
                </a:solidFill>
              </a:rPr>
              <a:t>RESEARCH PROBLEM</a:t>
            </a:r>
            <a:endParaRPr lang="en-LK" sz="4800" b="1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86B47B-0B05-4BDE-E7E3-3D541F8FA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6560" y="6356351"/>
            <a:ext cx="582960" cy="372608"/>
          </a:xfrm>
        </p:spPr>
        <p:txBody>
          <a:bodyPr/>
          <a:lstStyle/>
          <a:p>
            <a:fld id="{8A7A6979-0714-4377-B894-6BE4C2D6E202}" type="slidenum">
              <a:rPr lang="en-US" smtClean="0">
                <a:solidFill>
                  <a:schemeClr val="bg1"/>
                </a:solidFill>
              </a:rPr>
              <a:pPr/>
              <a:t>32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Graphic 5" descr="Layers Design outline">
            <a:extLst>
              <a:ext uri="{FF2B5EF4-FFF2-40B4-BE49-F238E27FC236}">
                <a16:creationId xmlns:a16="http://schemas.microsoft.com/office/drawing/2014/main" id="{5ED51749-16F8-67E9-1551-EA4244C54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116995" y="3725652"/>
            <a:ext cx="3841576" cy="6264696"/>
          </a:xfrm>
          <a:prstGeom prst="rect">
            <a:avLst/>
          </a:prstGeom>
        </p:spPr>
      </p:pic>
      <p:pic>
        <p:nvPicPr>
          <p:cNvPr id="8" name="Graphic 7" descr="Layers Design outline">
            <a:extLst>
              <a:ext uri="{FF2B5EF4-FFF2-40B4-BE49-F238E27FC236}">
                <a16:creationId xmlns:a16="http://schemas.microsoft.com/office/drawing/2014/main" id="{9B7D46ED-302A-2DF6-871C-9B19C768A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627040" y="3725652"/>
            <a:ext cx="3841576" cy="6264696"/>
          </a:xfrm>
          <a:prstGeom prst="rect">
            <a:avLst/>
          </a:prstGeom>
        </p:spPr>
      </p:pic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91D50168-988A-E628-3DB3-7FECA4E0A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606950" y="3725652"/>
            <a:ext cx="3841576" cy="62646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BC19E8-51B6-BB6B-AFED-4C7DCBB08DF5}"/>
              </a:ext>
            </a:extLst>
          </p:cNvPr>
          <p:cNvSpPr txBox="1"/>
          <p:nvPr/>
        </p:nvSpPr>
        <p:spPr>
          <a:xfrm>
            <a:off x="6071354" y="889843"/>
            <a:ext cx="6144140" cy="507831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b="1">
                <a:solidFill>
                  <a:schemeClr val="bg1"/>
                </a:solidFill>
                <a:effectLst/>
              </a:rPr>
              <a:t>Inconsistent Yield Prediction</a:t>
            </a:r>
            <a:endParaRPr lang="en-GB" sz="2400">
              <a:solidFill>
                <a:schemeClr val="bg1"/>
              </a:solidFill>
              <a:effectLst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b="1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Limited Integration of Weather conditions Insights</a:t>
            </a:r>
            <a:endParaRPr lang="en-GB" sz="2400" b="1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b="1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Underutilization of Advanced Predictive Analytics</a:t>
            </a:r>
            <a:endParaRPr lang="en-GB" sz="240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b="1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Insufficient Focus on Sustainability</a:t>
            </a:r>
            <a:endParaRPr lang="en-GB" sz="240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endParaRPr lang="en-LK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LK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ED3FE3-C7A9-53AC-2150-440507D6D4C4}"/>
              </a:ext>
            </a:extLst>
          </p:cNvPr>
          <p:cNvSpPr txBox="1"/>
          <p:nvPr/>
        </p:nvSpPr>
        <p:spPr>
          <a:xfrm>
            <a:off x="9906472" y="6385023"/>
            <a:ext cx="13454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35F4086-0B76-A94A-82CC-19E32AB7C527}" type="datetime1">
              <a:rPr lang="en-US" sz="1400" smtClean="0">
                <a:solidFill>
                  <a:schemeClr val="bg1"/>
                </a:solidFill>
              </a:rPr>
              <a:pPr/>
              <a:t>7/24/2024</a:t>
            </a:fld>
            <a:endParaRPr lang="en-LK" sz="1400"/>
          </a:p>
        </p:txBody>
      </p:sp>
      <p:pic>
        <p:nvPicPr>
          <p:cNvPr id="14" name="Picture 13" descr="A group of women looking at papers&#10;&#10;Description automatically generated">
            <a:extLst>
              <a:ext uri="{FF2B5EF4-FFF2-40B4-BE49-F238E27FC236}">
                <a16:creationId xmlns:a16="http://schemas.microsoft.com/office/drawing/2014/main" id="{59A10A4F-DDD5-9216-2DE3-BE92DDF857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81" y="2560320"/>
            <a:ext cx="5246779" cy="34923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331B7B6-DD36-3FC9-DFD3-84C6E905B08A}"/>
              </a:ext>
            </a:extLst>
          </p:cNvPr>
          <p:cNvSpPr txBox="1"/>
          <p:nvPr/>
        </p:nvSpPr>
        <p:spPr>
          <a:xfrm>
            <a:off x="4547828" y="6390405"/>
            <a:ext cx="46876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K" sz="1600">
                <a:solidFill>
                  <a:schemeClr val="bg1"/>
                </a:solidFill>
              </a:rPr>
              <a:t>IT21020308 | DEWMINI A.M. | RP-059</a:t>
            </a:r>
          </a:p>
        </p:txBody>
      </p:sp>
      <p:pic>
        <p:nvPicPr>
          <p:cNvPr id="3" name="Picture 2" descr="A logo of a palm tree&#10;&#10;Description automatically generated">
            <a:extLst>
              <a:ext uri="{FF2B5EF4-FFF2-40B4-BE49-F238E27FC236}">
                <a16:creationId xmlns:a16="http://schemas.microsoft.com/office/drawing/2014/main" id="{32A1E284-363B-CFE2-4D3D-24844D4078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60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A5D0-8507-D462-4FE5-68A15DBA3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sz="4400" b="1">
                <a:solidFill>
                  <a:srgbClr val="73582D"/>
                </a:solidFill>
              </a:rPr>
              <a:t>Research Gap </a:t>
            </a:r>
            <a:r>
              <a:rPr lang="en-LK" sz="4400" b="1"/>
              <a:t>of the Study</a:t>
            </a:r>
            <a:endParaRPr lang="en-LK" b="1"/>
          </a:p>
        </p:txBody>
      </p:sp>
      <p:pic>
        <p:nvPicPr>
          <p:cNvPr id="7" name="Graphic 6" descr="Layers Design outline">
            <a:extLst>
              <a:ext uri="{FF2B5EF4-FFF2-40B4-BE49-F238E27FC236}">
                <a16:creationId xmlns:a16="http://schemas.microsoft.com/office/drawing/2014/main" id="{5E7FC5CA-11B9-2A73-2EC8-90CC55577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271212" y="-1107504"/>
            <a:ext cx="3841576" cy="6264696"/>
          </a:xfrm>
          <a:prstGeom prst="rect">
            <a:avLst/>
          </a:prstGeom>
        </p:spPr>
      </p:pic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EF9966E-B920-3938-27FD-2BFF4D8AA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271212" y="1844824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2903FCE0-F2E0-2F66-C567-8740B949C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8386192" y="296652"/>
            <a:ext cx="3841576" cy="62646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B16CEF-425F-388F-9C56-2353D3D9BE7F}"/>
              </a:ext>
            </a:extLst>
          </p:cNvPr>
          <p:cNvSpPr txBox="1"/>
          <p:nvPr/>
        </p:nvSpPr>
        <p:spPr>
          <a:xfrm>
            <a:off x="929243" y="1759162"/>
            <a:ext cx="763286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1">
                <a:effectLst/>
              </a:rPr>
              <a:t>Insufficient Integration of Advanced Technologies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1">
                <a:effectLst/>
              </a:rPr>
              <a:t>Inadequate Utilization of Historical Data</a:t>
            </a:r>
            <a:endParaRPr lang="en-GB" sz="2400">
              <a:effectLst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1">
                <a:effectLst/>
              </a:rPr>
              <a:t>Impact of Inaccurate Predictions on Operational Efficiency</a:t>
            </a:r>
            <a:endParaRPr lang="en-GB" sz="2400">
              <a:effectLst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1">
                <a:effectLst/>
              </a:rPr>
              <a:t>Need for a Sustainable and Profitable Approach</a:t>
            </a:r>
            <a:endParaRPr lang="en-GB" sz="2400">
              <a:effectLst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1">
                <a:effectLst/>
              </a:rPr>
              <a:t>Opportunities for Improvement in Decision-Making</a:t>
            </a:r>
            <a:endParaRPr lang="en-GB" sz="2400">
              <a:effectLst/>
            </a:endParaRPr>
          </a:p>
          <a:p>
            <a:endParaRPr lang="en-GB">
              <a:effectLst/>
              <a:latin typeface="Helvetica Neue" panose="02000503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D67A43-D168-A708-D02C-596A96E9D0BE}"/>
              </a:ext>
            </a:extLst>
          </p:cNvPr>
          <p:cNvSpPr txBox="1"/>
          <p:nvPr/>
        </p:nvSpPr>
        <p:spPr>
          <a:xfrm>
            <a:off x="4994695" y="6550223"/>
            <a:ext cx="70564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K" sz="1400"/>
              <a:t>IT21020308 | DEWMINI A.M. | RP-059</a:t>
            </a:r>
          </a:p>
        </p:txBody>
      </p:sp>
      <p:pic>
        <p:nvPicPr>
          <p:cNvPr id="3" name="Picture 2" descr="A logo of a palm tree&#10;&#10;Description automatically generated">
            <a:extLst>
              <a:ext uri="{FF2B5EF4-FFF2-40B4-BE49-F238E27FC236}">
                <a16:creationId xmlns:a16="http://schemas.microsoft.com/office/drawing/2014/main" id="{A2FF9B9D-C14B-4DD9-6ABD-76CF94B395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8643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000">
              <a:schemeClr val="tx1"/>
            </a:gs>
            <a:gs pos="100000">
              <a:srgbClr val="352C19"/>
            </a:gs>
            <a:gs pos="100000">
              <a:srgbClr val="4E3B21"/>
            </a:gs>
            <a:gs pos="96000">
              <a:srgbClr val="2B1A10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E2BEC-973F-2E13-78DE-95388719C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529608" cy="1325563"/>
          </a:xfrm>
        </p:spPr>
        <p:txBody>
          <a:bodyPr/>
          <a:lstStyle/>
          <a:p>
            <a:r>
              <a:rPr lang="en-LK" b="1">
                <a:solidFill>
                  <a:srgbClr val="705C32"/>
                </a:solidFill>
              </a:rPr>
              <a:t>Objectives</a:t>
            </a:r>
            <a:r>
              <a:rPr lang="en-LK">
                <a:solidFill>
                  <a:schemeClr val="accent2"/>
                </a:solidFill>
              </a:rPr>
              <a:t> </a:t>
            </a:r>
            <a:br>
              <a:rPr lang="en-LK">
                <a:solidFill>
                  <a:schemeClr val="accent2"/>
                </a:solidFill>
              </a:rPr>
            </a:br>
            <a:r>
              <a:rPr lang="en-LK">
                <a:solidFill>
                  <a:schemeClr val="bg1"/>
                </a:solidFill>
              </a:rPr>
              <a:t>of the Study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0BD19-E9CD-8568-AE87-BBB5A7BFD3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48800" y="6448425"/>
            <a:ext cx="2743200" cy="365125"/>
          </a:xfrm>
        </p:spPr>
        <p:txBody>
          <a:bodyPr/>
          <a:lstStyle/>
          <a:p>
            <a:fld id="{9D722BEF-FA0D-304D-8F70-E1BE75ED792C}" type="datetime1">
              <a:rPr lang="en-US" smtClean="0">
                <a:solidFill>
                  <a:schemeClr val="bg1"/>
                </a:solidFill>
              </a:rPr>
              <a:t>7/24/2024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48B29B-5A05-E2DC-B87F-91F840C58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48425"/>
            <a:ext cx="2743200" cy="365125"/>
          </a:xfrm>
        </p:spPr>
        <p:txBody>
          <a:bodyPr/>
          <a:lstStyle/>
          <a:p>
            <a:fld id="{8A7A6979-0714-4377-B894-6BE4C2D6E202}" type="slidenum">
              <a:rPr lang="en-US" smtClean="0">
                <a:solidFill>
                  <a:schemeClr val="bg1"/>
                </a:solidFill>
              </a:rPr>
              <a:pPr/>
              <a:t>34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CEA83F-5902-3410-F3D9-E0FE2B1D2153}"/>
              </a:ext>
            </a:extLst>
          </p:cNvPr>
          <p:cNvSpPr txBox="1"/>
          <p:nvPr/>
        </p:nvSpPr>
        <p:spPr>
          <a:xfrm>
            <a:off x="962268" y="2124495"/>
            <a:ext cx="2743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>
                <a:solidFill>
                  <a:srgbClr val="C3B385"/>
                </a:solidFill>
                <a:latin typeface="+mj-lt"/>
              </a:rPr>
              <a:t>MAIN OBJECTIVES</a:t>
            </a:r>
            <a:endParaRPr lang="en-LK" sz="2400">
              <a:solidFill>
                <a:srgbClr val="C3B385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3B1E6B-A07B-D7C9-A9AB-FA4C023675D5}"/>
              </a:ext>
            </a:extLst>
          </p:cNvPr>
          <p:cNvSpPr txBox="1"/>
          <p:nvPr/>
        </p:nvSpPr>
        <p:spPr>
          <a:xfrm>
            <a:off x="983499" y="3671647"/>
            <a:ext cx="2743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>
                <a:solidFill>
                  <a:srgbClr val="C3B385"/>
                </a:solidFill>
                <a:latin typeface="+mj-lt"/>
              </a:rPr>
              <a:t>SUB OBJECTIVES</a:t>
            </a:r>
            <a:endParaRPr lang="en-LK" sz="2400">
              <a:solidFill>
                <a:srgbClr val="C3B385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17259A-AE48-8C69-31D2-CE746A6BAA0D}"/>
              </a:ext>
            </a:extLst>
          </p:cNvPr>
          <p:cNvSpPr txBox="1"/>
          <p:nvPr/>
        </p:nvSpPr>
        <p:spPr>
          <a:xfrm>
            <a:off x="983499" y="2656376"/>
            <a:ext cx="72269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0" i="0" u="none" strike="noStrike">
                <a:solidFill>
                  <a:schemeClr val="bg1"/>
                </a:solidFill>
                <a:effectLst/>
              </a:rPr>
              <a:t>To develop an intelligent system for accurate forecasting of coconut oil yield using advanced machine learning algorithms</a:t>
            </a:r>
            <a:endParaRPr lang="en-LK" sz="200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66D80F-38E5-B59D-0B38-C55D5AE5BC6B}"/>
              </a:ext>
            </a:extLst>
          </p:cNvPr>
          <p:cNvSpPr txBox="1"/>
          <p:nvPr/>
        </p:nvSpPr>
        <p:spPr>
          <a:xfrm>
            <a:off x="983499" y="4259584"/>
            <a:ext cx="6335484" cy="1894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i="0" u="none" strike="noStrike">
                <a:solidFill>
                  <a:schemeClr val="bg1"/>
                </a:solidFill>
                <a:effectLst/>
              </a:rPr>
              <a:t> </a:t>
            </a:r>
            <a:r>
              <a:rPr lang="en-GB" sz="2000" i="0" u="none" strike="noStrike" err="1">
                <a:solidFill>
                  <a:schemeClr val="bg1"/>
                </a:solidFill>
                <a:effectLst/>
              </a:rPr>
              <a:t>Analyze</a:t>
            </a:r>
            <a:r>
              <a:rPr lang="en-GB" sz="2000" i="0" u="none" strike="noStrike">
                <a:solidFill>
                  <a:schemeClr val="bg1"/>
                </a:solidFill>
                <a:effectLst/>
              </a:rPr>
              <a:t> historical yields data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i="0" u="none" strike="noStrike">
                <a:solidFill>
                  <a:schemeClr val="bg1"/>
                </a:solidFill>
                <a:effectLst/>
              </a:rPr>
              <a:t> Incorporate external influencing factors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i="0" u="none" strike="noStrike">
                <a:solidFill>
                  <a:schemeClr val="bg1"/>
                </a:solidFill>
                <a:effectLst/>
              </a:rPr>
              <a:t> Continuous model optimization for precision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i="0" u="none" strike="noStrike">
                <a:solidFill>
                  <a:schemeClr val="bg1"/>
                </a:solidFill>
                <a:effectLst/>
              </a:rPr>
              <a:t> User friendly dashboards for growers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6AFB58-9C78-5080-5D62-07993B1E54B9}"/>
              </a:ext>
            </a:extLst>
          </p:cNvPr>
          <p:cNvSpPr txBox="1"/>
          <p:nvPr/>
        </p:nvSpPr>
        <p:spPr>
          <a:xfrm>
            <a:off x="4151241" y="6431341"/>
            <a:ext cx="36144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K" sz="1400">
                <a:solidFill>
                  <a:schemeClr val="bg1"/>
                </a:solidFill>
              </a:rPr>
              <a:t>IT21020308 | DEWMINI A.M. | RP-059</a:t>
            </a:r>
          </a:p>
        </p:txBody>
      </p:sp>
      <p:pic>
        <p:nvPicPr>
          <p:cNvPr id="10" name="Picture 9" descr="A person thinking about her work&#10;&#10;Description automatically generated">
            <a:extLst>
              <a:ext uri="{FF2B5EF4-FFF2-40B4-BE49-F238E27FC236}">
                <a16:creationId xmlns:a16="http://schemas.microsoft.com/office/drawing/2014/main" id="{926F3A6F-D28D-6625-BEC2-BD2AE1740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835" y="1843739"/>
            <a:ext cx="3816729" cy="4117479"/>
          </a:xfrm>
          <a:prstGeom prst="rect">
            <a:avLst/>
          </a:prstGeom>
        </p:spPr>
      </p:pic>
      <p:pic>
        <p:nvPicPr>
          <p:cNvPr id="3" name="Picture 2" descr="A logo of a palm tree&#10;&#10;Description automatically generated">
            <a:extLst>
              <a:ext uri="{FF2B5EF4-FFF2-40B4-BE49-F238E27FC236}">
                <a16:creationId xmlns:a16="http://schemas.microsoft.com/office/drawing/2014/main" id="{CBA273F1-1C0E-D748-6B9B-4304093C3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76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1636" y="416161"/>
            <a:ext cx="5028728" cy="873051"/>
          </a:xfrm>
        </p:spPr>
        <p:txBody>
          <a:bodyPr>
            <a:normAutofit/>
          </a:bodyPr>
          <a:lstStyle/>
          <a:p>
            <a:r>
              <a:rPr lang="en-LK" sz="4800" b="1">
                <a:solidFill>
                  <a:srgbClr val="73582D"/>
                </a:solidFill>
              </a:rPr>
              <a:t>NOVELTY</a:t>
            </a:r>
            <a:endParaRPr lang="en-US" sz="4800" b="1">
              <a:solidFill>
                <a:srgbClr val="8D6D36"/>
              </a:solidFill>
            </a:endParaRPr>
          </a:p>
        </p:txBody>
      </p:sp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563650F-990D-1A12-5762-07BB64A33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9B2DE8D9-383F-0611-05BD-69E64D563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07560" y="3711247"/>
            <a:ext cx="3841576" cy="6264696"/>
          </a:xfrm>
          <a:prstGeom prst="rect">
            <a:avLst/>
          </a:prstGeom>
        </p:spPr>
      </p:pic>
      <p:pic>
        <p:nvPicPr>
          <p:cNvPr id="11" name="Graphic 10" descr="Layers Design outline">
            <a:extLst>
              <a:ext uri="{FF2B5EF4-FFF2-40B4-BE49-F238E27FC236}">
                <a16:creationId xmlns:a16="http://schemas.microsoft.com/office/drawing/2014/main" id="{47D4C2E8-1CB8-3336-004B-BC0134799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1924" y="3725652"/>
            <a:ext cx="3841576" cy="6264696"/>
          </a:xfrm>
          <a:prstGeom prst="rect">
            <a:avLst/>
          </a:prstGeom>
        </p:spPr>
      </p:pic>
      <p:pic>
        <p:nvPicPr>
          <p:cNvPr id="13" name="Graphic 12" descr="Layers Design outline">
            <a:extLst>
              <a:ext uri="{FF2B5EF4-FFF2-40B4-BE49-F238E27FC236}">
                <a16:creationId xmlns:a16="http://schemas.microsoft.com/office/drawing/2014/main" id="{1996549E-F47C-656A-5861-AE8D0A267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F91DA1-A78D-1024-7307-A3925FB85239}"/>
              </a:ext>
            </a:extLst>
          </p:cNvPr>
          <p:cNvSpPr txBox="1"/>
          <p:nvPr/>
        </p:nvSpPr>
        <p:spPr>
          <a:xfrm>
            <a:off x="5142345" y="6550223"/>
            <a:ext cx="7435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K" sz="1400"/>
              <a:t>IT21020308 | DEWMINI A.M. | RP-059</a:t>
            </a:r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406811EF-44AE-3876-7FF4-CFFBCAB87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571" y="852687"/>
            <a:ext cx="9373722" cy="486717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8A5C47A-7296-CC62-A49C-209063E82F05}"/>
              </a:ext>
            </a:extLst>
          </p:cNvPr>
          <p:cNvSpPr txBox="1"/>
          <p:nvPr/>
        </p:nvSpPr>
        <p:spPr>
          <a:xfrm>
            <a:off x="2170548" y="3460521"/>
            <a:ext cx="28221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i="0" u="none" strike="noStrike">
                <a:solidFill>
                  <a:srgbClr val="000000"/>
                </a:solidFill>
                <a:effectLst/>
              </a:rPr>
              <a:t>Linking granular coconut profiles to past outputs</a:t>
            </a:r>
            <a:endParaRPr lang="en-LK" sz="2000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F71352-9D29-4043-6D04-14ACB6C4BDD2}"/>
              </a:ext>
            </a:extLst>
          </p:cNvPr>
          <p:cNvSpPr txBox="1"/>
          <p:nvPr/>
        </p:nvSpPr>
        <p:spPr>
          <a:xfrm>
            <a:off x="4920223" y="3429000"/>
            <a:ext cx="235155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i="0" u="none" strike="noStrike">
                <a:solidFill>
                  <a:srgbClr val="000000"/>
                </a:solidFill>
                <a:effectLst/>
              </a:rPr>
              <a:t>Adaptive learning mechanisms unique to region</a:t>
            </a:r>
            <a:endParaRPr lang="en-LK" sz="20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544A40-BB45-BFAC-A291-C5D5078FEA1D}"/>
              </a:ext>
            </a:extLst>
          </p:cNvPr>
          <p:cNvSpPr txBox="1"/>
          <p:nvPr/>
        </p:nvSpPr>
        <p:spPr>
          <a:xfrm>
            <a:off x="7542955" y="3434174"/>
            <a:ext cx="28575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i="0" u="none" strike="noStrike">
                <a:solidFill>
                  <a:srgbClr val="000000"/>
                </a:solidFill>
                <a:effectLst/>
              </a:rPr>
              <a:t>Automated, tailored recommendations</a:t>
            </a:r>
            <a:endParaRPr lang="en-LK" sz="2000" b="1"/>
          </a:p>
        </p:txBody>
      </p:sp>
      <p:pic>
        <p:nvPicPr>
          <p:cNvPr id="3" name="Picture 2" descr="A logo of a palm tree&#10;&#10;Description automatically generated">
            <a:extLst>
              <a:ext uri="{FF2B5EF4-FFF2-40B4-BE49-F238E27FC236}">
                <a16:creationId xmlns:a16="http://schemas.microsoft.com/office/drawing/2014/main" id="{CC4C3383-98D6-C9D9-9ADF-B66C388C56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160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1636" y="548680"/>
            <a:ext cx="5028728" cy="873051"/>
          </a:xfrm>
        </p:spPr>
        <p:txBody>
          <a:bodyPr>
            <a:normAutofit/>
          </a:bodyPr>
          <a:lstStyle/>
          <a:p>
            <a:r>
              <a:rPr lang="en-LK" sz="4800" b="1"/>
              <a:t>METHODOLOGY</a:t>
            </a:r>
            <a:endParaRPr lang="en-US" sz="4800" b="1">
              <a:solidFill>
                <a:srgbClr val="8D6D36"/>
              </a:solidFill>
            </a:endParaRPr>
          </a:p>
        </p:txBody>
      </p:sp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563650F-990D-1A12-5762-07BB64A33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9B2DE8D9-383F-0611-05BD-69E64D563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1" name="Graphic 10" descr="Layers Design outline">
            <a:extLst>
              <a:ext uri="{FF2B5EF4-FFF2-40B4-BE49-F238E27FC236}">
                <a16:creationId xmlns:a16="http://schemas.microsoft.com/office/drawing/2014/main" id="{47D4C2E8-1CB8-3336-004B-BC0134799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13" name="Graphic 12" descr="Layers Design outline">
            <a:extLst>
              <a:ext uri="{FF2B5EF4-FFF2-40B4-BE49-F238E27FC236}">
                <a16:creationId xmlns:a16="http://schemas.microsoft.com/office/drawing/2014/main" id="{1996549E-F47C-656A-5861-AE8D0A267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CCB07F9-FF7C-DEA5-3AC4-E9729CFCEF79}"/>
              </a:ext>
            </a:extLst>
          </p:cNvPr>
          <p:cNvSpPr/>
          <p:nvPr/>
        </p:nvSpPr>
        <p:spPr>
          <a:xfrm>
            <a:off x="1558772" y="1909075"/>
            <a:ext cx="4045725" cy="79208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 sz="1600"/>
              <a:t>Data Collection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2845E6-EAB0-BC98-4EAC-3472C809C717}"/>
              </a:ext>
            </a:extLst>
          </p:cNvPr>
          <p:cNvSpPr/>
          <p:nvPr/>
        </p:nvSpPr>
        <p:spPr>
          <a:xfrm>
            <a:off x="1558772" y="3097207"/>
            <a:ext cx="4045726" cy="79208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 sz="1600"/>
              <a:t>Data pre-processing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B48E19-5968-2330-C61D-78B9C4146BF7}"/>
              </a:ext>
            </a:extLst>
          </p:cNvPr>
          <p:cNvSpPr/>
          <p:nvPr/>
        </p:nvSpPr>
        <p:spPr>
          <a:xfrm>
            <a:off x="1580866" y="4257635"/>
            <a:ext cx="4023631" cy="79208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 sz="1600"/>
              <a:t>Data augmentation and the best technique to retrain models to aselectedchieve good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8BB4A-7896-EA2B-D6FF-ECC0BDC7579A}"/>
              </a:ext>
            </a:extLst>
          </p:cNvPr>
          <p:cNvSpPr/>
          <p:nvPr/>
        </p:nvSpPr>
        <p:spPr>
          <a:xfrm>
            <a:off x="6964576" y="3097207"/>
            <a:ext cx="3791508" cy="79208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 sz="1600"/>
              <a:t>Host the finalized model in the flask server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AF1297-6134-9AFC-21AB-511030754645}"/>
              </a:ext>
            </a:extLst>
          </p:cNvPr>
          <p:cNvSpPr/>
          <p:nvPr/>
        </p:nvSpPr>
        <p:spPr>
          <a:xfrm>
            <a:off x="6964575" y="1909075"/>
            <a:ext cx="3791509" cy="79208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LK" sz="1600"/>
              <a:t>Data Visualization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037302-8ED4-B547-4516-F93C6C3073D2}"/>
              </a:ext>
            </a:extLst>
          </p:cNvPr>
          <p:cNvSpPr txBox="1"/>
          <p:nvPr/>
        </p:nvSpPr>
        <p:spPr>
          <a:xfrm>
            <a:off x="4847940" y="6535818"/>
            <a:ext cx="7435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K" sz="1400"/>
              <a:t>IT21020308 | DEWMINI A.M. | RP-059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CEBC0E-1718-7A36-A655-AC36CE1445C7}"/>
              </a:ext>
            </a:extLst>
          </p:cNvPr>
          <p:cNvSpPr/>
          <p:nvPr/>
        </p:nvSpPr>
        <p:spPr>
          <a:xfrm>
            <a:off x="7051785" y="4269079"/>
            <a:ext cx="3791508" cy="79208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 sz="1600"/>
              <a:t>Displayed the results in mobile application</a:t>
            </a:r>
          </a:p>
        </p:txBody>
      </p:sp>
      <p:pic>
        <p:nvPicPr>
          <p:cNvPr id="8" name="Picture 7" descr="A logo of a palm tree&#10;&#10;Description automatically generated">
            <a:extLst>
              <a:ext uri="{FF2B5EF4-FFF2-40B4-BE49-F238E27FC236}">
                <a16:creationId xmlns:a16="http://schemas.microsoft.com/office/drawing/2014/main" id="{02AE51E3-5442-0C49-9F8F-FDD48DC05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5353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01ECB6-5511-C5BF-5C03-0BECB248C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93560" y="6356350"/>
            <a:ext cx="2743200" cy="365125"/>
          </a:xfrm>
        </p:spPr>
        <p:txBody>
          <a:bodyPr/>
          <a:lstStyle/>
          <a:p>
            <a:fld id="{666CDFA5-BA9D-684C-B22A-F88BCDB388A6}" type="datetime1">
              <a:rPr lang="en-US" smtClean="0">
                <a:solidFill>
                  <a:schemeClr val="bg1"/>
                </a:solidFill>
              </a:rPr>
              <a:t>7/24/2024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18DA56-49BA-7B86-3C43-C7912F199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6520" y="6356350"/>
            <a:ext cx="577280" cy="365125"/>
          </a:xfrm>
        </p:spPr>
        <p:txBody>
          <a:bodyPr/>
          <a:lstStyle/>
          <a:p>
            <a:fld id="{8A7A6979-0714-4377-B894-6BE4C2D6E202}" type="slidenum">
              <a:rPr lang="en-US" smtClean="0">
                <a:solidFill>
                  <a:schemeClr val="bg1"/>
                </a:solidFill>
              </a:rPr>
              <a:pPr/>
              <a:t>37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4F5123-0B22-EEE2-3D77-51BC3D1936E1}"/>
              </a:ext>
            </a:extLst>
          </p:cNvPr>
          <p:cNvSpPr txBox="1"/>
          <p:nvPr/>
        </p:nvSpPr>
        <p:spPr>
          <a:xfrm>
            <a:off x="4493643" y="6381328"/>
            <a:ext cx="32047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K" sz="1400">
                <a:solidFill>
                  <a:schemeClr val="bg1"/>
                </a:solidFill>
              </a:rPr>
              <a:t>IT21020308 | DEWMINI A.M. | RP-059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CB0221-267D-19E3-BCC8-320B68379C24}"/>
              </a:ext>
            </a:extLst>
          </p:cNvPr>
          <p:cNvSpPr txBox="1"/>
          <p:nvPr/>
        </p:nvSpPr>
        <p:spPr>
          <a:xfrm>
            <a:off x="2925233" y="232069"/>
            <a:ext cx="6223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LK" sz="4400" b="1">
                <a:solidFill>
                  <a:schemeClr val="bg1"/>
                </a:solidFill>
              </a:rPr>
              <a:t>COMPONENT</a:t>
            </a:r>
            <a:r>
              <a:rPr lang="en-LK" sz="4400" b="1">
                <a:solidFill>
                  <a:schemeClr val="accent2"/>
                </a:solidFill>
              </a:rPr>
              <a:t> </a:t>
            </a:r>
            <a:r>
              <a:rPr lang="en-LK" sz="4400" b="1">
                <a:solidFill>
                  <a:schemeClr val="bg1"/>
                </a:solidFill>
              </a:rPr>
              <a:t>DIAGRAM</a:t>
            </a:r>
            <a:endParaRPr lang="en-LK" sz="4400"/>
          </a:p>
        </p:txBody>
      </p:sp>
      <p:pic>
        <p:nvPicPr>
          <p:cNvPr id="10" name="Picture 9" descr="A diagram of a software development&#10;&#10;Description automatically generated">
            <a:extLst>
              <a:ext uri="{FF2B5EF4-FFF2-40B4-BE49-F238E27FC236}">
                <a16:creationId xmlns:a16="http://schemas.microsoft.com/office/drawing/2014/main" id="{5F23D8AF-851A-12BC-4EB2-2124AE12B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63" y="1243012"/>
            <a:ext cx="10122195" cy="495706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7143339-F1FF-1235-9759-126C27AC5161}"/>
              </a:ext>
            </a:extLst>
          </p:cNvPr>
          <p:cNvSpPr/>
          <p:nvPr/>
        </p:nvSpPr>
        <p:spPr>
          <a:xfrm>
            <a:off x="6693877" y="2180493"/>
            <a:ext cx="1818356" cy="1721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 sz="1400"/>
              <a:t>Weather condition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D9426A-23E4-077E-49A2-FCC5732D6B04}"/>
              </a:ext>
            </a:extLst>
          </p:cNvPr>
          <p:cNvSpPr/>
          <p:nvPr/>
        </p:nvSpPr>
        <p:spPr>
          <a:xfrm>
            <a:off x="3408211" y="4257796"/>
            <a:ext cx="1818356" cy="1304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 sz="1400"/>
              <a:t>Mobile App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C52019-A6B3-AF27-456E-D1B2F9DCDC66}"/>
              </a:ext>
            </a:extLst>
          </p:cNvPr>
          <p:cNvSpPr/>
          <p:nvPr/>
        </p:nvSpPr>
        <p:spPr>
          <a:xfrm>
            <a:off x="3693502" y="3208363"/>
            <a:ext cx="1247775" cy="93837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pic>
        <p:nvPicPr>
          <p:cNvPr id="13" name="Picture 12" descr="A hand holding a phone&#10;&#10;Description automatically generated">
            <a:extLst>
              <a:ext uri="{FF2B5EF4-FFF2-40B4-BE49-F238E27FC236}">
                <a16:creationId xmlns:a16="http://schemas.microsoft.com/office/drawing/2014/main" id="{42BE3E6E-EEBF-5AEB-7D50-E39F9FE69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768" y="3241922"/>
            <a:ext cx="959242" cy="959242"/>
          </a:xfrm>
          <a:prstGeom prst="rect">
            <a:avLst/>
          </a:prstGeom>
        </p:spPr>
      </p:pic>
      <p:pic>
        <p:nvPicPr>
          <p:cNvPr id="14" name="Picture 13" descr="A logo of a palm tree&#10;&#10;Description automatically generated">
            <a:extLst>
              <a:ext uri="{FF2B5EF4-FFF2-40B4-BE49-F238E27FC236}">
                <a16:creationId xmlns:a16="http://schemas.microsoft.com/office/drawing/2014/main" id="{0034B066-B8B6-B77B-7C7B-9B0C4EE98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743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5633" y="164324"/>
            <a:ext cx="7722842" cy="868163"/>
          </a:xfrm>
        </p:spPr>
        <p:txBody>
          <a:bodyPr>
            <a:normAutofit/>
          </a:bodyPr>
          <a:lstStyle/>
          <a:p>
            <a:r>
              <a:rPr lang="en-LK" sz="4800" b="1"/>
              <a:t>Completion of the project </a:t>
            </a:r>
            <a:endParaRPr lang="en-US" sz="4800" b="1">
              <a:solidFill>
                <a:srgbClr val="8D6D36"/>
              </a:solidFill>
            </a:endParaRPr>
          </a:p>
        </p:txBody>
      </p:sp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563650F-990D-1A12-5762-07BB64A33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9B2DE8D9-383F-0611-05BD-69E64D563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1" name="Graphic 10" descr="Layers Design outline">
            <a:extLst>
              <a:ext uri="{FF2B5EF4-FFF2-40B4-BE49-F238E27FC236}">
                <a16:creationId xmlns:a16="http://schemas.microsoft.com/office/drawing/2014/main" id="{47D4C2E8-1CB8-3336-004B-BC0134799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0353886" y="3542746"/>
            <a:ext cx="3841576" cy="6264696"/>
          </a:xfrm>
          <a:prstGeom prst="rect">
            <a:avLst/>
          </a:prstGeom>
        </p:spPr>
      </p:pic>
      <p:pic>
        <p:nvPicPr>
          <p:cNvPr id="13" name="Graphic 12" descr="Layers Design outline">
            <a:extLst>
              <a:ext uri="{FF2B5EF4-FFF2-40B4-BE49-F238E27FC236}">
                <a16:creationId xmlns:a16="http://schemas.microsoft.com/office/drawing/2014/main" id="{1996549E-F47C-656A-5861-AE8D0A267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037302-8ED4-B547-4516-F93C6C3073D2}"/>
              </a:ext>
            </a:extLst>
          </p:cNvPr>
          <p:cNvSpPr txBox="1"/>
          <p:nvPr/>
        </p:nvSpPr>
        <p:spPr>
          <a:xfrm>
            <a:off x="4847940" y="6535818"/>
            <a:ext cx="7435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K" sz="1400"/>
              <a:t>IT21020308 | DEWMINI A.M. | RP-059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91E01A-BE56-A0B0-1F30-1C78BE3F9FEA}"/>
              </a:ext>
            </a:extLst>
          </p:cNvPr>
          <p:cNvSpPr/>
          <p:nvPr/>
        </p:nvSpPr>
        <p:spPr>
          <a:xfrm>
            <a:off x="232145" y="1442547"/>
            <a:ext cx="5746624" cy="656492"/>
          </a:xfrm>
          <a:prstGeom prst="rect">
            <a:avLst/>
          </a:prstGeom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/>
              <a:t>Find the historical data set for coconut oil production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F37372-CCF4-A70F-666D-ECB6975D5C56}"/>
              </a:ext>
            </a:extLst>
          </p:cNvPr>
          <p:cNvSpPr/>
          <p:nvPr/>
        </p:nvSpPr>
        <p:spPr>
          <a:xfrm>
            <a:off x="232145" y="2302408"/>
            <a:ext cx="5746624" cy="656492"/>
          </a:xfrm>
          <a:prstGeom prst="rect">
            <a:avLst/>
          </a:prstGeom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/>
              <a:t>Designing an UI for System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D68A3A-F17F-57DB-F0F3-24A64C651E8E}"/>
              </a:ext>
            </a:extLst>
          </p:cNvPr>
          <p:cNvSpPr/>
          <p:nvPr/>
        </p:nvSpPr>
        <p:spPr>
          <a:xfrm>
            <a:off x="254934" y="3963487"/>
            <a:ext cx="5746624" cy="656492"/>
          </a:xfrm>
          <a:prstGeom prst="rect">
            <a:avLst/>
          </a:prstGeom>
          <a:ln w="317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/>
              <a:t>      Implement of the backend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59F6BE-1FB2-394A-FF75-820E4709DB56}"/>
              </a:ext>
            </a:extLst>
          </p:cNvPr>
          <p:cNvSpPr/>
          <p:nvPr/>
        </p:nvSpPr>
        <p:spPr>
          <a:xfrm>
            <a:off x="6233703" y="1406611"/>
            <a:ext cx="5746624" cy="656492"/>
          </a:xfrm>
          <a:prstGeom prst="rect">
            <a:avLst/>
          </a:prstGeom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LK"/>
              <a:t>Find the historical data set for weather conditions (Temperature/Rainfall/Wind speed)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702A82-FB28-82A1-6D89-F905A9BBCBA1}"/>
              </a:ext>
            </a:extLst>
          </p:cNvPr>
          <p:cNvSpPr/>
          <p:nvPr/>
        </p:nvSpPr>
        <p:spPr>
          <a:xfrm>
            <a:off x="6233703" y="2277666"/>
            <a:ext cx="5746624" cy="656492"/>
          </a:xfrm>
          <a:prstGeom prst="rect">
            <a:avLst/>
          </a:prstGeom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/>
              <a:t>Combined and Train the model(neural network model) for predict forecast oil production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DE0B87-F9CE-0BBE-C7B3-2C227F404CC3}"/>
              </a:ext>
            </a:extLst>
          </p:cNvPr>
          <p:cNvSpPr/>
          <p:nvPr/>
        </p:nvSpPr>
        <p:spPr>
          <a:xfrm>
            <a:off x="6233703" y="3070906"/>
            <a:ext cx="5746624" cy="656492"/>
          </a:xfrm>
          <a:prstGeom prst="rect">
            <a:avLst/>
          </a:prstGeom>
          <a:ln w="317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/>
              <a:t>      Implement of the backend  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AF08E6-1FD1-4160-2698-B553C7086739}"/>
              </a:ext>
            </a:extLst>
          </p:cNvPr>
          <p:cNvSpPr/>
          <p:nvPr/>
        </p:nvSpPr>
        <p:spPr>
          <a:xfrm>
            <a:off x="232145" y="3097634"/>
            <a:ext cx="5746624" cy="656492"/>
          </a:xfrm>
          <a:prstGeom prst="rect">
            <a:avLst/>
          </a:prstGeom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/>
              <a:t>Train the model for predict forecast oil production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62522F-EB6A-174B-88E8-A93957C474FE}"/>
              </a:ext>
            </a:extLst>
          </p:cNvPr>
          <p:cNvSpPr/>
          <p:nvPr/>
        </p:nvSpPr>
        <p:spPr>
          <a:xfrm>
            <a:off x="6233703" y="3877522"/>
            <a:ext cx="5746624" cy="656492"/>
          </a:xfrm>
          <a:prstGeom prst="rect">
            <a:avLst/>
          </a:prstGeom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/>
              <a:t>      Implement of the frontend   </a:t>
            </a:r>
          </a:p>
        </p:txBody>
      </p:sp>
      <p:pic>
        <p:nvPicPr>
          <p:cNvPr id="21" name="Picture 20" descr="A green and grey circle&#10;&#10;Description automatically generated">
            <a:extLst>
              <a:ext uri="{FF2B5EF4-FFF2-40B4-BE49-F238E27FC236}">
                <a16:creationId xmlns:a16="http://schemas.microsoft.com/office/drawing/2014/main" id="{623461D2-A469-EDC5-0051-D96D20B44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963" y="4750716"/>
            <a:ext cx="1629652" cy="15885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650DAB8-7861-5F7A-66B8-89F3115D7C55}"/>
              </a:ext>
            </a:extLst>
          </p:cNvPr>
          <p:cNvSpPr txBox="1"/>
          <p:nvPr/>
        </p:nvSpPr>
        <p:spPr>
          <a:xfrm>
            <a:off x="5750301" y="5297598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K" sz="2400" b="1">
                <a:solidFill>
                  <a:schemeClr val="accent3"/>
                </a:solidFill>
              </a:rPr>
              <a:t>50%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4E25D0-1419-D6AC-5EFD-1CA836954784}"/>
              </a:ext>
            </a:extLst>
          </p:cNvPr>
          <p:cNvSpPr txBox="1"/>
          <p:nvPr/>
        </p:nvSpPr>
        <p:spPr>
          <a:xfrm>
            <a:off x="1737440" y="4937211"/>
            <a:ext cx="32879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K" sz="2800" b="1">
                <a:solidFill>
                  <a:srgbClr val="00B050"/>
                </a:solidFill>
              </a:rPr>
              <a:t>Completed Works</a:t>
            </a:r>
            <a:endParaRPr lang="en-LK" sz="2800">
              <a:solidFill>
                <a:srgbClr val="00B05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46B292-9E3D-FEC0-EE8C-903AB673B4A3}"/>
              </a:ext>
            </a:extLst>
          </p:cNvPr>
          <p:cNvSpPr txBox="1"/>
          <p:nvPr/>
        </p:nvSpPr>
        <p:spPr>
          <a:xfrm>
            <a:off x="7334388" y="4957680"/>
            <a:ext cx="36001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LK" sz="2800" b="1">
                <a:solidFill>
                  <a:srgbClr val="FF0000"/>
                </a:solidFill>
                <a:latin typeface="Aptos" panose="02110004020202020204"/>
              </a:rPr>
              <a:t>Future</a:t>
            </a:r>
            <a:r>
              <a:rPr kumimoji="0" lang="en-LK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Works</a:t>
            </a:r>
            <a:endParaRPr kumimoji="0" lang="en-LK" sz="2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7" name="Picture 26" descr="A logo of a palm tree&#10;&#10;Description automatically generated">
            <a:extLst>
              <a:ext uri="{FF2B5EF4-FFF2-40B4-BE49-F238E27FC236}">
                <a16:creationId xmlns:a16="http://schemas.microsoft.com/office/drawing/2014/main" id="{26D1D51C-3A62-173F-BB13-47B6B468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767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427" y="191069"/>
            <a:ext cx="7722842" cy="850556"/>
          </a:xfrm>
        </p:spPr>
        <p:txBody>
          <a:bodyPr>
            <a:normAutofit/>
          </a:bodyPr>
          <a:lstStyle/>
          <a:p>
            <a:r>
              <a:rPr lang="en-LK" sz="4800" b="1"/>
              <a:t>Designing UI for system</a:t>
            </a:r>
            <a:endParaRPr lang="en-US" sz="4800" b="1">
              <a:solidFill>
                <a:srgbClr val="8D6D36"/>
              </a:solidFill>
            </a:endParaRPr>
          </a:p>
        </p:txBody>
      </p:sp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563650F-990D-1A12-5762-07BB64A33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9B2DE8D9-383F-0611-05BD-69E64D563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1" name="Graphic 10" descr="Layers Design outline">
            <a:extLst>
              <a:ext uri="{FF2B5EF4-FFF2-40B4-BE49-F238E27FC236}">
                <a16:creationId xmlns:a16="http://schemas.microsoft.com/office/drawing/2014/main" id="{47D4C2E8-1CB8-3336-004B-BC0134799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13" name="Graphic 12" descr="Layers Design outline">
            <a:extLst>
              <a:ext uri="{FF2B5EF4-FFF2-40B4-BE49-F238E27FC236}">
                <a16:creationId xmlns:a16="http://schemas.microsoft.com/office/drawing/2014/main" id="{1996549E-F47C-656A-5861-AE8D0A267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037302-8ED4-B547-4516-F93C6C3073D2}"/>
              </a:ext>
            </a:extLst>
          </p:cNvPr>
          <p:cNvSpPr txBox="1"/>
          <p:nvPr/>
        </p:nvSpPr>
        <p:spPr>
          <a:xfrm>
            <a:off x="4847940" y="6535818"/>
            <a:ext cx="7435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K" sz="1400"/>
              <a:t>IT21020308 | DEWMINI A.M. | RP-059</a:t>
            </a:r>
          </a:p>
        </p:txBody>
      </p:sp>
      <p:pic>
        <p:nvPicPr>
          <p:cNvPr id="4" name="Picture 3" descr="A screenshot of a mobile application&#10;&#10;Description automatically generated">
            <a:extLst>
              <a:ext uri="{FF2B5EF4-FFF2-40B4-BE49-F238E27FC236}">
                <a16:creationId xmlns:a16="http://schemas.microsoft.com/office/drawing/2014/main" id="{575EB022-7A96-DBA1-893C-9CAE61D0C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18" y="1103703"/>
            <a:ext cx="9416942" cy="5104241"/>
          </a:xfrm>
          <a:prstGeom prst="rect">
            <a:avLst/>
          </a:prstGeom>
        </p:spPr>
      </p:pic>
      <p:pic>
        <p:nvPicPr>
          <p:cNvPr id="6" name="Picture 5" descr="A logo of a palm tree&#10;&#10;Description automatically generated">
            <a:extLst>
              <a:ext uri="{FF2B5EF4-FFF2-40B4-BE49-F238E27FC236}">
                <a16:creationId xmlns:a16="http://schemas.microsoft.com/office/drawing/2014/main" id="{C00FB875-A9D8-1E60-EC4B-B82FC3AE94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157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2024" y="404664"/>
            <a:ext cx="5028728" cy="873051"/>
          </a:xfrm>
        </p:spPr>
        <p:txBody>
          <a:bodyPr>
            <a:normAutofit/>
          </a:bodyPr>
          <a:lstStyle/>
          <a:p>
            <a:pPr algn="l"/>
            <a:r>
              <a:rPr lang="en-US" sz="4800" b="1">
                <a:solidFill>
                  <a:srgbClr val="8D6D36"/>
                </a:solidFill>
              </a:rPr>
              <a:t>INTRODUCTION</a:t>
            </a:r>
          </a:p>
        </p:txBody>
      </p:sp>
      <p:pic>
        <p:nvPicPr>
          <p:cNvPr id="4" name="Graphic 3" descr="Layers Design outline">
            <a:extLst>
              <a:ext uri="{FF2B5EF4-FFF2-40B4-BE49-F238E27FC236}">
                <a16:creationId xmlns:a16="http://schemas.microsoft.com/office/drawing/2014/main" id="{96755B2A-9356-3C90-3758-BCF14C38E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308982" y="3725652"/>
            <a:ext cx="3841576" cy="6264696"/>
          </a:xfrm>
          <a:prstGeom prst="rect">
            <a:avLst/>
          </a:prstGeom>
        </p:spPr>
      </p:pic>
      <p:pic>
        <p:nvPicPr>
          <p:cNvPr id="5" name="Graphic 4" descr="Layers Design outline">
            <a:extLst>
              <a:ext uri="{FF2B5EF4-FFF2-40B4-BE49-F238E27FC236}">
                <a16:creationId xmlns:a16="http://schemas.microsoft.com/office/drawing/2014/main" id="{583CED6F-5370-3A7F-AE20-7E740BD86D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pic>
        <p:nvPicPr>
          <p:cNvPr id="7" name="Graphic 6" descr="Layers Design outline">
            <a:extLst>
              <a:ext uri="{FF2B5EF4-FFF2-40B4-BE49-F238E27FC236}">
                <a16:creationId xmlns:a16="http://schemas.microsoft.com/office/drawing/2014/main" id="{53378979-304C-4E4E-4069-9584ED91ED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811448" y="3725652"/>
            <a:ext cx="3841576" cy="62646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B50D54F-5853-5BF5-4140-65B6F9BF8355}"/>
              </a:ext>
            </a:extLst>
          </p:cNvPr>
          <p:cNvSpPr/>
          <p:nvPr/>
        </p:nvSpPr>
        <p:spPr>
          <a:xfrm>
            <a:off x="0" y="0"/>
            <a:ext cx="5841999" cy="6282267"/>
          </a:xfrm>
          <a:prstGeom prst="rect">
            <a:avLst/>
          </a:prstGeom>
          <a:blipFill>
            <a:blip r:embed="rId7"/>
            <a:stretch>
              <a:fillRect r="1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800A72-F081-7ED1-FED2-3B35A769E977}"/>
              </a:ext>
            </a:extLst>
          </p:cNvPr>
          <p:cNvSpPr txBox="1"/>
          <p:nvPr/>
        </p:nvSpPr>
        <p:spPr>
          <a:xfrm>
            <a:off x="6093588" y="1514641"/>
            <a:ext cx="5505004" cy="37856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rgbClr val="000000"/>
                </a:solidFill>
                <a:ea typeface="+mn-lt"/>
                <a:cs typeface="+mn-lt"/>
              </a:rPr>
              <a:t>4th largest coconut producer.</a:t>
            </a:r>
            <a:br>
              <a:rPr lang="en-GB" sz="2400">
                <a:ea typeface="+mn-lt"/>
                <a:cs typeface="+mn-lt"/>
              </a:rPr>
            </a:b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rgbClr val="000000"/>
                </a:solidFill>
                <a:ea typeface="+mn-lt"/>
                <a:cs typeface="+mn-lt"/>
              </a:rPr>
              <a:t>7th largest coconut oil producer.</a:t>
            </a:r>
            <a:br>
              <a:rPr lang="en-GB" sz="2400">
                <a:ea typeface="+mn-lt"/>
                <a:cs typeface="+mn-lt"/>
              </a:rPr>
            </a:br>
            <a:endParaRPr lang="en-GB" sz="2400">
              <a:solidFill>
                <a:srgbClr val="000000"/>
              </a:solidFill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rgbClr val="000000"/>
                </a:solidFill>
                <a:ea typeface="+mn-lt"/>
                <a:cs typeface="+mn-lt"/>
              </a:rPr>
              <a:t>Sri Lanka is a country rich in coconut trees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>
              <a:solidFill>
                <a:srgbClr val="000000"/>
              </a:solidFill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rgbClr val="000000"/>
                </a:solidFill>
                <a:ea typeface="+mn-lt"/>
                <a:cs typeface="+mn-lt"/>
              </a:rPr>
              <a:t>There are many ways that we can apply to Sri Lanka's coconut oil industry to increase the productivity.</a:t>
            </a:r>
          </a:p>
        </p:txBody>
      </p:sp>
      <p:pic>
        <p:nvPicPr>
          <p:cNvPr id="6" name="Picture 5" descr="A logo of a palm tree&#10;&#10;Description automatically generated">
            <a:extLst>
              <a:ext uri="{FF2B5EF4-FFF2-40B4-BE49-F238E27FC236}">
                <a16:creationId xmlns:a16="http://schemas.microsoft.com/office/drawing/2014/main" id="{BBB62440-5845-261C-CE74-F2DBFBB247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1589" y="0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553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7368" y="-13679"/>
            <a:ext cx="7722842" cy="850556"/>
          </a:xfrm>
        </p:spPr>
        <p:txBody>
          <a:bodyPr>
            <a:normAutofit/>
          </a:bodyPr>
          <a:lstStyle/>
          <a:p>
            <a:r>
              <a:rPr lang="en-LK" sz="4800" b="1"/>
              <a:t>Implement Backend</a:t>
            </a:r>
            <a:endParaRPr lang="en-US" sz="4800" b="1">
              <a:solidFill>
                <a:srgbClr val="8D6D36"/>
              </a:solidFill>
            </a:endParaRPr>
          </a:p>
        </p:txBody>
      </p:sp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563650F-990D-1A12-5762-07BB64A33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9B2DE8D9-383F-0611-05BD-69E64D563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1" name="Graphic 10" descr="Layers Design outline">
            <a:extLst>
              <a:ext uri="{FF2B5EF4-FFF2-40B4-BE49-F238E27FC236}">
                <a16:creationId xmlns:a16="http://schemas.microsoft.com/office/drawing/2014/main" id="{47D4C2E8-1CB8-3336-004B-BC0134799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13" name="Graphic 12" descr="Layers Design outline">
            <a:extLst>
              <a:ext uri="{FF2B5EF4-FFF2-40B4-BE49-F238E27FC236}">
                <a16:creationId xmlns:a16="http://schemas.microsoft.com/office/drawing/2014/main" id="{1996549E-F47C-656A-5861-AE8D0A267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037302-8ED4-B547-4516-F93C6C3073D2}"/>
              </a:ext>
            </a:extLst>
          </p:cNvPr>
          <p:cNvSpPr txBox="1"/>
          <p:nvPr/>
        </p:nvSpPr>
        <p:spPr>
          <a:xfrm>
            <a:off x="4847940" y="6535818"/>
            <a:ext cx="7435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K" sz="1400"/>
              <a:t>IT21020308 | DEWMINI A.M. | RP-059</a:t>
            </a:r>
          </a:p>
        </p:txBody>
      </p:sp>
      <p:pic>
        <p:nvPicPr>
          <p:cNvPr id="6" name="Picture 5" descr="A logo of a palm tree&#10;&#10;Description automatically generated">
            <a:extLst>
              <a:ext uri="{FF2B5EF4-FFF2-40B4-BE49-F238E27FC236}">
                <a16:creationId xmlns:a16="http://schemas.microsoft.com/office/drawing/2014/main" id="{C00FB875-A9D8-1E60-EC4B-B82FC3AE94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099E6A7-7D8F-834A-EEC7-09C73AB8E5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240" y="1001406"/>
            <a:ext cx="8614859" cy="538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349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427" y="-225123"/>
            <a:ext cx="7722842" cy="1266748"/>
          </a:xfrm>
        </p:spPr>
        <p:txBody>
          <a:bodyPr>
            <a:normAutofit/>
          </a:bodyPr>
          <a:lstStyle/>
          <a:p>
            <a:r>
              <a:rPr lang="en-LK" sz="4800" b="1"/>
              <a:t>Completion of project </a:t>
            </a:r>
            <a:endParaRPr lang="en-US" sz="4800" b="1">
              <a:solidFill>
                <a:srgbClr val="8D6D36"/>
              </a:solidFill>
            </a:endParaRPr>
          </a:p>
        </p:txBody>
      </p:sp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563650F-990D-1A12-5762-07BB64A33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9B2DE8D9-383F-0611-05BD-69E64D563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1" name="Graphic 10" descr="Layers Design outline">
            <a:extLst>
              <a:ext uri="{FF2B5EF4-FFF2-40B4-BE49-F238E27FC236}">
                <a16:creationId xmlns:a16="http://schemas.microsoft.com/office/drawing/2014/main" id="{47D4C2E8-1CB8-3336-004B-BC0134799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13" name="Graphic 12" descr="Layers Design outline">
            <a:extLst>
              <a:ext uri="{FF2B5EF4-FFF2-40B4-BE49-F238E27FC236}">
                <a16:creationId xmlns:a16="http://schemas.microsoft.com/office/drawing/2014/main" id="{1996549E-F47C-656A-5861-AE8D0A267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037302-8ED4-B547-4516-F93C6C3073D2}"/>
              </a:ext>
            </a:extLst>
          </p:cNvPr>
          <p:cNvSpPr txBox="1"/>
          <p:nvPr/>
        </p:nvSpPr>
        <p:spPr>
          <a:xfrm>
            <a:off x="4847940" y="6535818"/>
            <a:ext cx="7435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K" sz="1400"/>
              <a:t>IT21020308 | DEWMINI A.M. | RP-059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4C9CD-7D20-0845-FFCE-5B83C7A23E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939" y="1484230"/>
            <a:ext cx="2471699" cy="49765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E3895F-1106-31AF-AF36-324BF3EFF2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075" y="1496045"/>
            <a:ext cx="2697482" cy="48896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C14356-9C5D-0DA5-7B76-83D9FAA5159E}"/>
              </a:ext>
            </a:extLst>
          </p:cNvPr>
          <p:cNvSpPr txBox="1"/>
          <p:nvPr/>
        </p:nvSpPr>
        <p:spPr>
          <a:xfrm>
            <a:off x="405876" y="2268146"/>
            <a:ext cx="3942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/>
              <a:t>F</a:t>
            </a:r>
            <a:r>
              <a:rPr lang="en-LK" b="1"/>
              <a:t>eatures – 2 (Month/Production)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/>
              <a:t>R</a:t>
            </a:r>
            <a:r>
              <a:rPr lang="en-LK" b="1"/>
              <a:t>ecord – 400+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79A7E6-C86B-95AE-2EDA-369D8C3A1D03}"/>
              </a:ext>
            </a:extLst>
          </p:cNvPr>
          <p:cNvSpPr txBox="1"/>
          <p:nvPr/>
        </p:nvSpPr>
        <p:spPr>
          <a:xfrm>
            <a:off x="405876" y="1565861"/>
            <a:ext cx="4404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/>
              <a:t>O</a:t>
            </a:r>
            <a:r>
              <a:rPr lang="en-LK" sz="2000" b="1"/>
              <a:t>il yeald of 35 years in each months </a:t>
            </a:r>
          </a:p>
        </p:txBody>
      </p:sp>
      <p:pic>
        <p:nvPicPr>
          <p:cNvPr id="3" name="Picture 2" descr="A logo of a palm tree&#10;&#10;Description automatically generated">
            <a:extLst>
              <a:ext uri="{FF2B5EF4-FFF2-40B4-BE49-F238E27FC236}">
                <a16:creationId xmlns:a16="http://schemas.microsoft.com/office/drawing/2014/main" id="{64EB02BB-E539-A43E-28EB-4E26F3AB19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015443E4-3588-DA8B-CE71-9508DD7F90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842" y="3254308"/>
            <a:ext cx="4252464" cy="689216"/>
          </a:xfrm>
          <a:prstGeom prst="rect">
            <a:avLst/>
          </a:prstGeom>
        </p:spPr>
      </p:pic>
      <p:pic>
        <p:nvPicPr>
          <p:cNvPr id="14" name="Picture 13" descr="A table of numbers and numbers&#10;&#10;Description automatically generated">
            <a:extLst>
              <a:ext uri="{FF2B5EF4-FFF2-40B4-BE49-F238E27FC236}">
                <a16:creationId xmlns:a16="http://schemas.microsoft.com/office/drawing/2014/main" id="{4C864A94-8BE7-1946-46AB-59072AE3BE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1453888"/>
            <a:ext cx="1672320" cy="2459294"/>
          </a:xfrm>
          <a:prstGeom prst="rect">
            <a:avLst/>
          </a:prstGeom>
        </p:spPr>
      </p:pic>
      <p:pic>
        <p:nvPicPr>
          <p:cNvPr id="16" name="Picture 15" descr="A paper with a graph and numbers&#10;&#10;Description automatically generated">
            <a:extLst>
              <a:ext uri="{FF2B5EF4-FFF2-40B4-BE49-F238E27FC236}">
                <a16:creationId xmlns:a16="http://schemas.microsoft.com/office/drawing/2014/main" id="{9A0EBD3C-C6A2-BFF3-682B-0BA1F89373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810" y="4063307"/>
            <a:ext cx="1635440" cy="2066879"/>
          </a:xfrm>
          <a:prstGeom prst="rect">
            <a:avLst/>
          </a:prstGeom>
          <a:effectLst>
            <a:glow rad="127000">
              <a:schemeClr val="bg1"/>
            </a:glow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2224065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5633" y="28725"/>
            <a:ext cx="7722842" cy="817919"/>
          </a:xfrm>
        </p:spPr>
        <p:txBody>
          <a:bodyPr>
            <a:normAutofit/>
          </a:bodyPr>
          <a:lstStyle/>
          <a:p>
            <a:r>
              <a:rPr lang="en-LK" sz="4800" b="1">
                <a:solidFill>
                  <a:srgbClr val="59523E"/>
                </a:solidFill>
              </a:rPr>
              <a:t>Completion of project </a:t>
            </a:r>
            <a:endParaRPr lang="en-US" sz="4800" b="1">
              <a:solidFill>
                <a:srgbClr val="59523E"/>
              </a:solidFill>
            </a:endParaRPr>
          </a:p>
        </p:txBody>
      </p:sp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563650F-990D-1A12-5762-07BB64A33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9B2DE8D9-383F-0611-05BD-69E64D563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1" name="Graphic 10" descr="Layers Design outline">
            <a:extLst>
              <a:ext uri="{FF2B5EF4-FFF2-40B4-BE49-F238E27FC236}">
                <a16:creationId xmlns:a16="http://schemas.microsoft.com/office/drawing/2014/main" id="{47D4C2E8-1CB8-3336-004B-BC0134799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13" name="Graphic 12" descr="Layers Design outline">
            <a:extLst>
              <a:ext uri="{FF2B5EF4-FFF2-40B4-BE49-F238E27FC236}">
                <a16:creationId xmlns:a16="http://schemas.microsoft.com/office/drawing/2014/main" id="{1996549E-F47C-656A-5861-AE8D0A267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037302-8ED4-B547-4516-F93C6C3073D2}"/>
              </a:ext>
            </a:extLst>
          </p:cNvPr>
          <p:cNvSpPr txBox="1"/>
          <p:nvPr/>
        </p:nvSpPr>
        <p:spPr>
          <a:xfrm>
            <a:off x="4847940" y="6535818"/>
            <a:ext cx="7435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K" sz="1400"/>
              <a:t>IT21020308 | DEWMINI A.M. | RP-059</a:t>
            </a:r>
          </a:p>
        </p:txBody>
      </p:sp>
      <p:pic>
        <p:nvPicPr>
          <p:cNvPr id="3" name="Picture 2" descr="A logo of a palm tree&#10;&#10;Description automatically generated">
            <a:extLst>
              <a:ext uri="{FF2B5EF4-FFF2-40B4-BE49-F238E27FC236}">
                <a16:creationId xmlns:a16="http://schemas.microsoft.com/office/drawing/2014/main" id="{C21962E3-CEFE-A437-799F-479738680B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  <p:pic>
        <p:nvPicPr>
          <p:cNvPr id="28" name="Picture 27" descr="A computer with a paper and arrow&#10;&#10;Description automatically generated">
            <a:extLst>
              <a:ext uri="{FF2B5EF4-FFF2-40B4-BE49-F238E27FC236}">
                <a16:creationId xmlns:a16="http://schemas.microsoft.com/office/drawing/2014/main" id="{E51193BA-5F21-EE3A-639D-B6628A2314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76" y="2395203"/>
            <a:ext cx="568727" cy="568727"/>
          </a:xfrm>
          <a:prstGeom prst="rect">
            <a:avLst/>
          </a:prstGeom>
        </p:spPr>
      </p:pic>
      <p:pic>
        <p:nvPicPr>
          <p:cNvPr id="30" name="Picture 29" descr="A blue icon with gears and a circular object&#10;&#10;Description automatically generated">
            <a:extLst>
              <a:ext uri="{FF2B5EF4-FFF2-40B4-BE49-F238E27FC236}">
                <a16:creationId xmlns:a16="http://schemas.microsoft.com/office/drawing/2014/main" id="{ECADF3EC-8DFB-BDEE-CAED-7FBF4B4F04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936" y="2393874"/>
            <a:ext cx="639039" cy="639039"/>
          </a:xfrm>
          <a:prstGeom prst="rect">
            <a:avLst/>
          </a:prstGeom>
        </p:spPr>
      </p:pic>
      <p:pic>
        <p:nvPicPr>
          <p:cNvPr id="32" name="Picture 31" descr="A clock and arrow pointing to the side&#10;&#10;Description automatically generated">
            <a:extLst>
              <a:ext uri="{FF2B5EF4-FFF2-40B4-BE49-F238E27FC236}">
                <a16:creationId xmlns:a16="http://schemas.microsoft.com/office/drawing/2014/main" id="{1F7AE4E3-357C-EDD2-4904-4D3D593677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925" y="2437840"/>
            <a:ext cx="765534" cy="765534"/>
          </a:xfrm>
          <a:prstGeom prst="rect">
            <a:avLst/>
          </a:prstGeom>
        </p:spPr>
      </p:pic>
      <p:pic>
        <p:nvPicPr>
          <p:cNvPr id="34" name="Picture 33" descr="A magnifying glass over a tablet&#10;&#10;Description automatically generated">
            <a:extLst>
              <a:ext uri="{FF2B5EF4-FFF2-40B4-BE49-F238E27FC236}">
                <a16:creationId xmlns:a16="http://schemas.microsoft.com/office/drawing/2014/main" id="{32D40D38-E57B-554D-51D4-5AF77F4751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574" y="2377856"/>
            <a:ext cx="1074072" cy="820947"/>
          </a:xfrm>
          <a:prstGeom prst="rect">
            <a:avLst/>
          </a:prstGeom>
        </p:spPr>
      </p:pic>
      <p:pic>
        <p:nvPicPr>
          <p:cNvPr id="36" name="Picture 35" descr="A blue line drawing of a graph with arrows&#10;&#10;Description automatically generated">
            <a:extLst>
              <a:ext uri="{FF2B5EF4-FFF2-40B4-BE49-F238E27FC236}">
                <a16:creationId xmlns:a16="http://schemas.microsoft.com/office/drawing/2014/main" id="{1BB6AB03-8E9F-9809-997E-7B24B1B146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776" y="2228348"/>
            <a:ext cx="1082889" cy="1082889"/>
          </a:xfrm>
          <a:prstGeom prst="rect">
            <a:avLst/>
          </a:prstGeom>
        </p:spPr>
      </p:pic>
      <p:pic>
        <p:nvPicPr>
          <p:cNvPr id="38" name="Picture 37" descr="A computer screen with a graph&#10;&#10;Description automatically generated">
            <a:extLst>
              <a:ext uri="{FF2B5EF4-FFF2-40B4-BE49-F238E27FC236}">
                <a16:creationId xmlns:a16="http://schemas.microsoft.com/office/drawing/2014/main" id="{23899A37-DC59-89DF-6AF1-9194A3D6ED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902" y="2298906"/>
            <a:ext cx="998316" cy="998316"/>
          </a:xfrm>
          <a:prstGeom prst="rect">
            <a:avLst/>
          </a:prstGeom>
        </p:spPr>
      </p:pic>
      <p:pic>
        <p:nvPicPr>
          <p:cNvPr id="40" name="Picture 39" descr="A blue and white logo&#10;&#10;Description automatically generated with medium confidence">
            <a:extLst>
              <a:ext uri="{FF2B5EF4-FFF2-40B4-BE49-F238E27FC236}">
                <a16:creationId xmlns:a16="http://schemas.microsoft.com/office/drawing/2014/main" id="{D44ACC0A-77D7-A7F3-262C-FC27EC01B3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067" y="2298906"/>
            <a:ext cx="871390" cy="871390"/>
          </a:xfrm>
          <a:prstGeom prst="rect">
            <a:avLst/>
          </a:prstGeom>
        </p:spPr>
      </p:pic>
      <p:pic>
        <p:nvPicPr>
          <p:cNvPr id="42" name="Picture 41" descr="A blue and white computer screen with a pie chart&#10;&#10;Description automatically generated">
            <a:extLst>
              <a:ext uri="{FF2B5EF4-FFF2-40B4-BE49-F238E27FC236}">
                <a16:creationId xmlns:a16="http://schemas.microsoft.com/office/drawing/2014/main" id="{2CAD1727-B48C-5F84-E019-092917273B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159" y="2268547"/>
            <a:ext cx="880626" cy="88062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CBF565C-2323-BC6E-6EFD-FC80E1C79180}"/>
              </a:ext>
            </a:extLst>
          </p:cNvPr>
          <p:cNvSpPr txBox="1"/>
          <p:nvPr/>
        </p:nvSpPr>
        <p:spPr>
          <a:xfrm>
            <a:off x="177560" y="3221142"/>
            <a:ext cx="1533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/>
              <a:t>I</a:t>
            </a:r>
            <a:r>
              <a:rPr lang="en-LK" sz="1600"/>
              <a:t>mport libraries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2F969DE-1E7E-5E20-5CBF-882078A61501}"/>
              </a:ext>
            </a:extLst>
          </p:cNvPr>
          <p:cNvSpPr txBox="1"/>
          <p:nvPr/>
        </p:nvSpPr>
        <p:spPr>
          <a:xfrm>
            <a:off x="1767683" y="3190992"/>
            <a:ext cx="1334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Preprocess Data Format</a:t>
            </a:r>
            <a:endParaRPr lang="en-LK" sz="16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D6BEFEF-FE28-8D23-5D65-8868628E2E57}"/>
              </a:ext>
            </a:extLst>
          </p:cNvPr>
          <p:cNvSpPr txBox="1"/>
          <p:nvPr/>
        </p:nvSpPr>
        <p:spPr>
          <a:xfrm>
            <a:off x="3177721" y="3190992"/>
            <a:ext cx="1334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Plot Original Data</a:t>
            </a:r>
            <a:endParaRPr lang="en-LK" sz="16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9BA32C9-27EA-32B7-7C1B-D36010FA1602}"/>
              </a:ext>
            </a:extLst>
          </p:cNvPr>
          <p:cNvSpPr txBox="1"/>
          <p:nvPr/>
        </p:nvSpPr>
        <p:spPr>
          <a:xfrm>
            <a:off x="4559182" y="3217556"/>
            <a:ext cx="1252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Grid Search optimal parameters</a:t>
            </a:r>
            <a:endParaRPr lang="en-LK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4C4B41C-A5BC-FEB7-66EA-4D953F12ECCA}"/>
              </a:ext>
            </a:extLst>
          </p:cNvPr>
          <p:cNvSpPr txBox="1"/>
          <p:nvPr/>
        </p:nvSpPr>
        <p:spPr>
          <a:xfrm>
            <a:off x="5927939" y="3220195"/>
            <a:ext cx="1334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Fit ARIMA Model</a:t>
            </a:r>
            <a:endParaRPr lang="en-LK" sz="16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764B3F0-EC1E-49CB-6D64-3A7C03481C8C}"/>
              </a:ext>
            </a:extLst>
          </p:cNvPr>
          <p:cNvSpPr txBox="1"/>
          <p:nvPr/>
        </p:nvSpPr>
        <p:spPr>
          <a:xfrm>
            <a:off x="7121037" y="3214108"/>
            <a:ext cx="1639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Forecast &amp; Evaluate Accuracy</a:t>
            </a:r>
            <a:endParaRPr lang="en-LK" sz="16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5BED08-F1BD-E9DF-C7B4-9F4FE32ED4A0}"/>
              </a:ext>
            </a:extLst>
          </p:cNvPr>
          <p:cNvSpPr txBox="1"/>
          <p:nvPr/>
        </p:nvSpPr>
        <p:spPr>
          <a:xfrm>
            <a:off x="8439599" y="3193730"/>
            <a:ext cx="1334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Forecast Long term</a:t>
            </a:r>
            <a:endParaRPr lang="en-LK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9807CF7-9D8C-01DF-3CC8-40AE0F56B9DE}"/>
              </a:ext>
            </a:extLst>
          </p:cNvPr>
          <p:cNvSpPr txBox="1"/>
          <p:nvPr/>
        </p:nvSpPr>
        <p:spPr>
          <a:xfrm>
            <a:off x="9555126" y="3190640"/>
            <a:ext cx="1047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Plot Forecast Data</a:t>
            </a:r>
            <a:endParaRPr lang="en-LK" sz="16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4674B82-9E2B-672D-4397-820E45CDA342}"/>
              </a:ext>
            </a:extLst>
          </p:cNvPr>
          <p:cNvSpPr txBox="1"/>
          <p:nvPr/>
        </p:nvSpPr>
        <p:spPr>
          <a:xfrm>
            <a:off x="10627421" y="3221142"/>
            <a:ext cx="1334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Plot Forecast + Original Data</a:t>
            </a:r>
            <a:endParaRPr lang="en-LK" sz="1600"/>
          </a:p>
        </p:txBody>
      </p:sp>
      <p:pic>
        <p:nvPicPr>
          <p:cNvPr id="53" name="Picture 52" descr="A computer screen with a graph&#10;&#10;Description automatically generated">
            <a:extLst>
              <a:ext uri="{FF2B5EF4-FFF2-40B4-BE49-F238E27FC236}">
                <a16:creationId xmlns:a16="http://schemas.microsoft.com/office/drawing/2014/main" id="{6F175071-855C-CB17-1964-88A8E63F44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876" y="2322124"/>
            <a:ext cx="929738" cy="929738"/>
          </a:xfrm>
          <a:prstGeom prst="rect">
            <a:avLst/>
          </a:prstGeom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5285546-14AD-4E1D-0ADB-DBB588F860CE}"/>
              </a:ext>
            </a:extLst>
          </p:cNvPr>
          <p:cNvCxnSpPr/>
          <p:nvPr/>
        </p:nvCxnSpPr>
        <p:spPr>
          <a:xfrm>
            <a:off x="1464906" y="2679566"/>
            <a:ext cx="43853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9A851EB-4CE1-F951-E852-9D588702ADF8}"/>
              </a:ext>
            </a:extLst>
          </p:cNvPr>
          <p:cNvCxnSpPr/>
          <p:nvPr/>
        </p:nvCxnSpPr>
        <p:spPr>
          <a:xfrm>
            <a:off x="2788377" y="2679566"/>
            <a:ext cx="43853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DE519A1-8779-34D2-3A1B-57AC3B4CCC59}"/>
              </a:ext>
            </a:extLst>
          </p:cNvPr>
          <p:cNvCxnSpPr/>
          <p:nvPr/>
        </p:nvCxnSpPr>
        <p:spPr>
          <a:xfrm>
            <a:off x="4187788" y="2679566"/>
            <a:ext cx="43853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E7CC5E4-9073-1DE0-9F84-75AC9161BBF5}"/>
              </a:ext>
            </a:extLst>
          </p:cNvPr>
          <p:cNvCxnSpPr/>
          <p:nvPr/>
        </p:nvCxnSpPr>
        <p:spPr>
          <a:xfrm>
            <a:off x="5403035" y="2741642"/>
            <a:ext cx="43853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5B0E90D-4D5D-56DC-B633-BE01BA8E698C}"/>
              </a:ext>
            </a:extLst>
          </p:cNvPr>
          <p:cNvCxnSpPr>
            <a:cxnSpLocks/>
          </p:cNvCxnSpPr>
          <p:nvPr/>
        </p:nvCxnSpPr>
        <p:spPr>
          <a:xfrm>
            <a:off x="6872221" y="2737102"/>
            <a:ext cx="390543" cy="45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43DD884-51DD-AF52-9970-9050080FE6E0}"/>
              </a:ext>
            </a:extLst>
          </p:cNvPr>
          <p:cNvCxnSpPr/>
          <p:nvPr/>
        </p:nvCxnSpPr>
        <p:spPr>
          <a:xfrm>
            <a:off x="8127386" y="2774582"/>
            <a:ext cx="43853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15F0363-E424-1CDF-79DB-785BD1462BC9}"/>
              </a:ext>
            </a:extLst>
          </p:cNvPr>
          <p:cNvCxnSpPr/>
          <p:nvPr/>
        </p:nvCxnSpPr>
        <p:spPr>
          <a:xfrm>
            <a:off x="9251137" y="2786993"/>
            <a:ext cx="43853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734F363-FC28-5664-335B-1C7C9D8A3987}"/>
              </a:ext>
            </a:extLst>
          </p:cNvPr>
          <p:cNvCxnSpPr/>
          <p:nvPr/>
        </p:nvCxnSpPr>
        <p:spPr>
          <a:xfrm>
            <a:off x="10295006" y="2763792"/>
            <a:ext cx="43853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752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3046" y="-15142"/>
            <a:ext cx="8824291" cy="1266748"/>
          </a:xfrm>
        </p:spPr>
        <p:txBody>
          <a:bodyPr>
            <a:normAutofit fontScale="90000"/>
          </a:bodyPr>
          <a:lstStyle/>
          <a:p>
            <a:r>
              <a:rPr lang="en-LK" sz="4800" b="1"/>
              <a:t>Data Collection and Pre-processing </a:t>
            </a:r>
            <a:endParaRPr lang="en-US" sz="4800" b="1">
              <a:solidFill>
                <a:srgbClr val="8D6D36"/>
              </a:solidFill>
            </a:endParaRPr>
          </a:p>
        </p:txBody>
      </p:sp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563650F-990D-1A12-5762-07BB64A33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9B2DE8D9-383F-0611-05BD-69E64D563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1" name="Graphic 10" descr="Layers Design outline">
            <a:extLst>
              <a:ext uri="{FF2B5EF4-FFF2-40B4-BE49-F238E27FC236}">
                <a16:creationId xmlns:a16="http://schemas.microsoft.com/office/drawing/2014/main" id="{47D4C2E8-1CB8-3336-004B-BC0134799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13" name="Graphic 12" descr="Layers Design outline">
            <a:extLst>
              <a:ext uri="{FF2B5EF4-FFF2-40B4-BE49-F238E27FC236}">
                <a16:creationId xmlns:a16="http://schemas.microsoft.com/office/drawing/2014/main" id="{1996549E-F47C-656A-5861-AE8D0A267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037302-8ED4-B547-4516-F93C6C3073D2}"/>
              </a:ext>
            </a:extLst>
          </p:cNvPr>
          <p:cNvSpPr txBox="1"/>
          <p:nvPr/>
        </p:nvSpPr>
        <p:spPr>
          <a:xfrm>
            <a:off x="4847940" y="6535818"/>
            <a:ext cx="7435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K" sz="1400"/>
              <a:t>IT21020308 | DEWMINI A.M. | RP-059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AB572D3-60B8-F1C3-CA45-084AFD4EAC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01" y="1633555"/>
            <a:ext cx="7684956" cy="171985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00F5FB4-F40A-0E6F-62D2-DC470F55B8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946" y="3503859"/>
            <a:ext cx="6616340" cy="2664087"/>
          </a:xfrm>
          <a:prstGeom prst="rect">
            <a:avLst/>
          </a:prstGeom>
        </p:spPr>
      </p:pic>
      <p:pic>
        <p:nvPicPr>
          <p:cNvPr id="3" name="Picture 2" descr="A logo of a palm tree&#10;&#10;Description automatically generated">
            <a:extLst>
              <a:ext uri="{FF2B5EF4-FFF2-40B4-BE49-F238E27FC236}">
                <a16:creationId xmlns:a16="http://schemas.microsoft.com/office/drawing/2014/main" id="{802D24B3-CE33-9CCD-2A8E-D9032A4FA3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D1C91E-FA41-B3DC-6034-BA045F2F587F}"/>
              </a:ext>
            </a:extLst>
          </p:cNvPr>
          <p:cNvSpPr txBox="1"/>
          <p:nvPr/>
        </p:nvSpPr>
        <p:spPr>
          <a:xfrm>
            <a:off x="7950499" y="1781226"/>
            <a:ext cx="403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i="0" u="none" strike="noStrike">
                <a:solidFill>
                  <a:srgbClr val="000000"/>
                </a:solidFill>
                <a:effectLst/>
                <a:latin typeface="+mj-lt"/>
              </a:rPr>
              <a:t>Import necessary libraries for ARIMA </a:t>
            </a:r>
            <a:r>
              <a:rPr lang="en-GB" b="1" i="0" u="none" strike="noStrike" err="1">
                <a:solidFill>
                  <a:srgbClr val="000000"/>
                </a:solidFill>
                <a:effectLst/>
                <a:latin typeface="+mj-lt"/>
              </a:rPr>
              <a:t>modeling</a:t>
            </a:r>
            <a:r>
              <a:rPr lang="en-GB" b="1" i="0" u="none" strike="noStrike">
                <a:solidFill>
                  <a:srgbClr val="000000"/>
                </a:solidFill>
                <a:effectLst/>
                <a:latin typeface="+mj-lt"/>
              </a:rPr>
              <a:t>, data manipulation, and evaluation.</a:t>
            </a:r>
            <a:endParaRPr lang="en-LK" b="1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715AF9-F444-7D9B-7C35-0B834533593A}"/>
              </a:ext>
            </a:extLst>
          </p:cNvPr>
          <p:cNvSpPr txBox="1"/>
          <p:nvPr/>
        </p:nvSpPr>
        <p:spPr>
          <a:xfrm>
            <a:off x="605276" y="4296613"/>
            <a:ext cx="4581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i="0" u="none" strike="noStrike">
                <a:solidFill>
                  <a:srgbClr val="000000"/>
                </a:solidFill>
                <a:effectLst/>
                <a:latin typeface="+mj-lt"/>
              </a:rPr>
              <a:t>Convert date column to standard format and set it as index with monthly frequency.</a:t>
            </a:r>
            <a:endParaRPr lang="en-LK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086495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7368" y="65737"/>
            <a:ext cx="7722842" cy="762567"/>
          </a:xfrm>
        </p:spPr>
        <p:txBody>
          <a:bodyPr>
            <a:normAutofit/>
          </a:bodyPr>
          <a:lstStyle/>
          <a:p>
            <a:r>
              <a:rPr lang="en-LK" sz="4800" b="1">
                <a:solidFill>
                  <a:prstClr val="black"/>
                </a:solidFill>
                <a:latin typeface="Aptos Display" panose="02110004020202020204"/>
              </a:rPr>
              <a:t>Original data visualization</a:t>
            </a:r>
            <a:endParaRPr lang="en-LK" sz="1400">
              <a:solidFill>
                <a:prstClr val="black"/>
              </a:solidFill>
            </a:endParaRPr>
          </a:p>
        </p:txBody>
      </p:sp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563650F-990D-1A12-5762-07BB64A33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9B2DE8D9-383F-0611-05BD-69E64D563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1" name="Graphic 10" descr="Layers Design outline">
            <a:extLst>
              <a:ext uri="{FF2B5EF4-FFF2-40B4-BE49-F238E27FC236}">
                <a16:creationId xmlns:a16="http://schemas.microsoft.com/office/drawing/2014/main" id="{47D4C2E8-1CB8-3336-004B-BC0134799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13" name="Graphic 12" descr="Layers Design outline">
            <a:extLst>
              <a:ext uri="{FF2B5EF4-FFF2-40B4-BE49-F238E27FC236}">
                <a16:creationId xmlns:a16="http://schemas.microsoft.com/office/drawing/2014/main" id="{1996549E-F47C-656A-5861-AE8D0A267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037302-8ED4-B547-4516-F93C6C3073D2}"/>
              </a:ext>
            </a:extLst>
          </p:cNvPr>
          <p:cNvSpPr txBox="1"/>
          <p:nvPr/>
        </p:nvSpPr>
        <p:spPr>
          <a:xfrm>
            <a:off x="4847940" y="6535818"/>
            <a:ext cx="7435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K" sz="1400"/>
              <a:t>IT21020308 | DEWMINI A.M. | RP-059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E598CF-28F5-245C-157A-171B5A0CE7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280" y="1832939"/>
            <a:ext cx="7627708" cy="4603145"/>
          </a:xfrm>
          <a:prstGeom prst="rect">
            <a:avLst/>
          </a:prstGeom>
        </p:spPr>
      </p:pic>
      <p:pic>
        <p:nvPicPr>
          <p:cNvPr id="3" name="Picture 2" descr="A logo of a palm tree&#10;&#10;Description automatically generated">
            <a:extLst>
              <a:ext uri="{FF2B5EF4-FFF2-40B4-BE49-F238E27FC236}">
                <a16:creationId xmlns:a16="http://schemas.microsoft.com/office/drawing/2014/main" id="{855C2E2B-C7A9-CD52-2790-4D76689490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F69AD5-36E3-FAF4-B8E1-F942F8860CE4}"/>
              </a:ext>
            </a:extLst>
          </p:cNvPr>
          <p:cNvSpPr txBox="1"/>
          <p:nvPr/>
        </p:nvSpPr>
        <p:spPr>
          <a:xfrm>
            <a:off x="1055440" y="1184483"/>
            <a:ext cx="9310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/>
              <a:t>Convert date column to standard format and set it as index with monthly frequency.</a:t>
            </a:r>
            <a:endParaRPr lang="en-LK" b="1"/>
          </a:p>
        </p:txBody>
      </p:sp>
    </p:spTree>
    <p:extLst>
      <p:ext uri="{BB962C8B-B14F-4D97-AF65-F5344CB8AC3E}">
        <p14:creationId xmlns:p14="http://schemas.microsoft.com/office/powerpoint/2010/main" val="40845052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9973" y="68049"/>
            <a:ext cx="8617631" cy="846468"/>
          </a:xfrm>
        </p:spPr>
        <p:txBody>
          <a:bodyPr>
            <a:normAutofit/>
          </a:bodyPr>
          <a:lstStyle/>
          <a:p>
            <a:r>
              <a:rPr lang="en-LK" sz="4800" b="1"/>
              <a:t>Train The Model</a:t>
            </a:r>
            <a:endParaRPr lang="en-US" sz="4800" b="1">
              <a:solidFill>
                <a:srgbClr val="8D6D36"/>
              </a:solidFill>
            </a:endParaRPr>
          </a:p>
        </p:txBody>
      </p:sp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563650F-990D-1A12-5762-07BB64A33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9B2DE8D9-383F-0611-05BD-69E64D563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1" name="Graphic 10" descr="Layers Design outline">
            <a:extLst>
              <a:ext uri="{FF2B5EF4-FFF2-40B4-BE49-F238E27FC236}">
                <a16:creationId xmlns:a16="http://schemas.microsoft.com/office/drawing/2014/main" id="{47D4C2E8-1CB8-3336-004B-BC0134799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13" name="Graphic 12" descr="Layers Design outline">
            <a:extLst>
              <a:ext uri="{FF2B5EF4-FFF2-40B4-BE49-F238E27FC236}">
                <a16:creationId xmlns:a16="http://schemas.microsoft.com/office/drawing/2014/main" id="{1996549E-F47C-656A-5861-AE8D0A267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037302-8ED4-B547-4516-F93C6C3073D2}"/>
              </a:ext>
            </a:extLst>
          </p:cNvPr>
          <p:cNvSpPr txBox="1"/>
          <p:nvPr/>
        </p:nvSpPr>
        <p:spPr>
          <a:xfrm>
            <a:off x="4847940" y="6535818"/>
            <a:ext cx="7435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K" sz="1400"/>
              <a:t>IT21020308 | DEWMINI A.M. | RP-059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004953-0F2C-7E69-0CE4-BEC9B832DC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415" y="1199527"/>
            <a:ext cx="5401643" cy="4017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C2E692-F8CA-A297-ED24-8C3A321054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448" y="1202790"/>
            <a:ext cx="3159661" cy="40178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0B5840-D646-0992-BBEF-6321A406A9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000" y="5321968"/>
            <a:ext cx="6072137" cy="1004651"/>
          </a:xfrm>
          <a:prstGeom prst="rect">
            <a:avLst/>
          </a:prstGeom>
        </p:spPr>
      </p:pic>
      <p:pic>
        <p:nvPicPr>
          <p:cNvPr id="3" name="Picture 2" descr="A logo of a palm tree&#10;&#10;Description automatically generated">
            <a:extLst>
              <a:ext uri="{FF2B5EF4-FFF2-40B4-BE49-F238E27FC236}">
                <a16:creationId xmlns:a16="http://schemas.microsoft.com/office/drawing/2014/main" id="{BBF5B2A1-4724-0B4F-52FC-0C30402E6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B077DA-9AED-1A12-50EA-E8EA805FA1B0}"/>
              </a:ext>
            </a:extLst>
          </p:cNvPr>
          <p:cNvSpPr txBox="1"/>
          <p:nvPr/>
        </p:nvSpPr>
        <p:spPr>
          <a:xfrm>
            <a:off x="128075" y="1731119"/>
            <a:ext cx="30060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i="0" u="none" strike="noStrike">
                <a:solidFill>
                  <a:srgbClr val="000000"/>
                </a:solidFill>
                <a:effectLst/>
                <a:latin typeface="+mj-lt"/>
              </a:rPr>
              <a:t>Perform grid search to find best ARIMA model parameters (p, d, q) based on AIC(Akaike Information Criterion).</a:t>
            </a:r>
            <a:endParaRPr lang="en-LK" b="1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C2E655-F41E-9F0F-13BE-46328C2B90B7}"/>
              </a:ext>
            </a:extLst>
          </p:cNvPr>
          <p:cNvSpPr txBox="1"/>
          <p:nvPr/>
        </p:nvSpPr>
        <p:spPr>
          <a:xfrm>
            <a:off x="152942" y="5332872"/>
            <a:ext cx="30113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i="0" u="none" strike="noStrike">
                <a:solidFill>
                  <a:srgbClr val="000000"/>
                </a:solidFill>
                <a:effectLst/>
                <a:latin typeface="+mj-lt"/>
              </a:rPr>
              <a:t>Fit the ARIMA model with the best parameters found.</a:t>
            </a:r>
            <a:endParaRPr lang="en-LK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102943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563650F-990D-1A12-5762-07BB64A33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9B2DE8D9-383F-0611-05BD-69E64D563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1" name="Graphic 10" descr="Layers Design outline">
            <a:extLst>
              <a:ext uri="{FF2B5EF4-FFF2-40B4-BE49-F238E27FC236}">
                <a16:creationId xmlns:a16="http://schemas.microsoft.com/office/drawing/2014/main" id="{47D4C2E8-1CB8-3336-004B-BC0134799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13" name="Graphic 12" descr="Layers Design outline">
            <a:extLst>
              <a:ext uri="{FF2B5EF4-FFF2-40B4-BE49-F238E27FC236}">
                <a16:creationId xmlns:a16="http://schemas.microsoft.com/office/drawing/2014/main" id="{1996549E-F47C-656A-5861-AE8D0A267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037302-8ED4-B547-4516-F93C6C3073D2}"/>
              </a:ext>
            </a:extLst>
          </p:cNvPr>
          <p:cNvSpPr txBox="1"/>
          <p:nvPr/>
        </p:nvSpPr>
        <p:spPr>
          <a:xfrm>
            <a:off x="4847940" y="6535818"/>
            <a:ext cx="7435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K" sz="1400"/>
              <a:t>IT21020308 | DEWMINI A.M. | RP-059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71C530-7A9A-AB1B-8AF3-FD2F14FD2A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87" y="833698"/>
            <a:ext cx="5940926" cy="35859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446179-6A75-3AFB-EDA8-D64F54A2E1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168" y="2607719"/>
            <a:ext cx="5428494" cy="391369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4ACEAB1-7838-3E9D-582A-E834F4DDFB13}"/>
              </a:ext>
            </a:extLst>
          </p:cNvPr>
          <p:cNvSpPr txBox="1"/>
          <p:nvPr/>
        </p:nvSpPr>
        <p:spPr>
          <a:xfrm>
            <a:off x="2595633" y="114821"/>
            <a:ext cx="7434942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kumimoji="0" lang="en-LK" sz="4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Accuracy &amp; Predict </a:t>
            </a:r>
            <a:r>
              <a:rPr lang="en-LK" sz="4800" b="1">
                <a:solidFill>
                  <a:prstClr val="black"/>
                </a:solidFill>
                <a:latin typeface="Aptos Display" panose="02110004020202020204"/>
                <a:ea typeface="+mj-ea"/>
                <a:cs typeface="+mj-cs"/>
              </a:rPr>
              <a:t>forecast</a:t>
            </a:r>
            <a:endParaRPr lang="en-LK"/>
          </a:p>
        </p:txBody>
      </p:sp>
      <p:pic>
        <p:nvPicPr>
          <p:cNvPr id="2" name="Picture 1" descr="A logo of a palm tree&#10;&#10;Description automatically generated">
            <a:extLst>
              <a:ext uri="{FF2B5EF4-FFF2-40B4-BE49-F238E27FC236}">
                <a16:creationId xmlns:a16="http://schemas.microsoft.com/office/drawing/2014/main" id="{4E40EC5E-C163-3C63-5B9A-CC5B3C2DB0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04A3AB-19C7-B555-2AAC-FAA06D2D55C8}"/>
              </a:ext>
            </a:extLst>
          </p:cNvPr>
          <p:cNvSpPr txBox="1"/>
          <p:nvPr/>
        </p:nvSpPr>
        <p:spPr>
          <a:xfrm>
            <a:off x="6313104" y="1338510"/>
            <a:ext cx="41714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i="0" u="none" strike="noStrike">
                <a:solidFill>
                  <a:srgbClr val="000000"/>
                </a:solidFill>
                <a:effectLst/>
                <a:latin typeface="+mj-lt"/>
              </a:rPr>
              <a:t>Forecast oil production for the next 3 months, calculate accuracy metrics against actual 2023 data.</a:t>
            </a:r>
            <a:endParaRPr lang="en-LK" b="1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5BAEBA-3707-0695-743A-92658A65F87C}"/>
              </a:ext>
            </a:extLst>
          </p:cNvPr>
          <p:cNvSpPr txBox="1"/>
          <p:nvPr/>
        </p:nvSpPr>
        <p:spPr>
          <a:xfrm>
            <a:off x="375821" y="4815391"/>
            <a:ext cx="56973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i="0" u="none" strike="noStrike">
                <a:solidFill>
                  <a:srgbClr val="000000"/>
                </a:solidFill>
                <a:effectLst/>
                <a:latin typeface="+mj-lt"/>
              </a:rPr>
              <a:t>Forecast oil production for the next 12 months, combine original and forecasted data, save to CSV.</a:t>
            </a:r>
            <a:endParaRPr lang="en-LK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23386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563650F-990D-1A12-5762-07BB64A33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9B2DE8D9-383F-0611-05BD-69E64D563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1" name="Graphic 10" descr="Layers Design outline">
            <a:extLst>
              <a:ext uri="{FF2B5EF4-FFF2-40B4-BE49-F238E27FC236}">
                <a16:creationId xmlns:a16="http://schemas.microsoft.com/office/drawing/2014/main" id="{47D4C2E8-1CB8-3336-004B-BC0134799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13" name="Graphic 12" descr="Layers Design outline">
            <a:extLst>
              <a:ext uri="{FF2B5EF4-FFF2-40B4-BE49-F238E27FC236}">
                <a16:creationId xmlns:a16="http://schemas.microsoft.com/office/drawing/2014/main" id="{1996549E-F47C-656A-5861-AE8D0A267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037302-8ED4-B547-4516-F93C6C3073D2}"/>
              </a:ext>
            </a:extLst>
          </p:cNvPr>
          <p:cNvSpPr txBox="1"/>
          <p:nvPr/>
        </p:nvSpPr>
        <p:spPr>
          <a:xfrm>
            <a:off x="4847940" y="6535818"/>
            <a:ext cx="7435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K" sz="1400"/>
              <a:t>IT21020308 | DEWMINI A.M. | RP-059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739B89-3542-98DA-6D10-AA51FA1735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42" y="1226681"/>
            <a:ext cx="4577388" cy="35460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E64AD6-D0DE-A643-9155-6B782D2750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228" y="1200435"/>
            <a:ext cx="4914516" cy="36545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992486C-2CE6-83FC-73A6-8689A10190DE}"/>
              </a:ext>
            </a:extLst>
          </p:cNvPr>
          <p:cNvSpPr txBox="1"/>
          <p:nvPr/>
        </p:nvSpPr>
        <p:spPr>
          <a:xfrm>
            <a:off x="3109636" y="204909"/>
            <a:ext cx="7437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LK" sz="4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Visualize Forecast Data</a:t>
            </a:r>
            <a:endParaRPr lang="en-LK"/>
          </a:p>
        </p:txBody>
      </p:sp>
      <p:pic>
        <p:nvPicPr>
          <p:cNvPr id="2" name="Picture 1" descr="A logo of a palm tree&#10;&#10;Description automatically generated">
            <a:extLst>
              <a:ext uri="{FF2B5EF4-FFF2-40B4-BE49-F238E27FC236}">
                <a16:creationId xmlns:a16="http://schemas.microsoft.com/office/drawing/2014/main" id="{6FEA2667-C928-68FE-3130-11933BAB87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FDDAEC-6D68-9669-F59E-E41E9E8FFA75}"/>
              </a:ext>
            </a:extLst>
          </p:cNvPr>
          <p:cNvSpPr txBox="1"/>
          <p:nvPr/>
        </p:nvSpPr>
        <p:spPr>
          <a:xfrm>
            <a:off x="852689" y="5132258"/>
            <a:ext cx="45456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i="0" u="none" strike="noStrike">
                <a:solidFill>
                  <a:srgbClr val="000000"/>
                </a:solidFill>
                <a:effectLst/>
                <a:latin typeface="+mj-lt"/>
              </a:rPr>
              <a:t>Plot the forecasted oil production data over time.</a:t>
            </a:r>
            <a:endParaRPr lang="en-LK" b="1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4D2DD3-432E-73A6-8D09-BBD22876F356}"/>
              </a:ext>
            </a:extLst>
          </p:cNvPr>
          <p:cNvSpPr txBox="1"/>
          <p:nvPr/>
        </p:nvSpPr>
        <p:spPr>
          <a:xfrm>
            <a:off x="6430964" y="5132258"/>
            <a:ext cx="49477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i="0" u="none" strike="noStrike">
                <a:solidFill>
                  <a:srgbClr val="000000"/>
                </a:solidFill>
                <a:effectLst/>
                <a:latin typeface="+mj-lt"/>
              </a:rPr>
              <a:t>Plot the combined original and forecasted oil production data over time.</a:t>
            </a:r>
            <a:endParaRPr lang="en-LK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00813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25A2-0ABA-476F-93A9-CAE8E1CC4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191039"/>
            <a:ext cx="4511824" cy="953219"/>
          </a:xfrm>
        </p:spPr>
        <p:txBody>
          <a:bodyPr>
            <a:normAutofit/>
          </a:bodyPr>
          <a:lstStyle/>
          <a:p>
            <a:r>
              <a:rPr lang="en-US" sz="4400" b="1">
                <a:solidFill>
                  <a:srgbClr val="8D6D36"/>
                </a:solidFill>
              </a:rPr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3D551-122C-4719-815B-4B734524E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6864" y="1379786"/>
            <a:ext cx="10962626" cy="4466833"/>
          </a:xfrm>
        </p:spPr>
        <p:txBody>
          <a:bodyPr>
            <a:normAutofit fontScale="25000" lnSpcReduction="20000"/>
          </a:bodyPr>
          <a:lstStyle/>
          <a:p>
            <a:pPr algn="l">
              <a:lnSpc>
                <a:spcPct val="170000"/>
              </a:lnSpc>
            </a:pPr>
            <a:r>
              <a:rPr lang="en-GB" sz="6400">
                <a:solidFill>
                  <a:srgbClr val="29261B"/>
                </a:solidFill>
              </a:rPr>
              <a:t>[1] </a:t>
            </a:r>
            <a:r>
              <a:rPr lang="en-GB" sz="6400" b="0" i="0" u="none" strike="noStrike">
                <a:solidFill>
                  <a:srgbClr val="29261B"/>
                </a:solidFill>
                <a:effectLst/>
              </a:rPr>
              <a:t>J. Smith, A. Johnson, and B. Williams, “Traditional forecasting methods for agricultural yield prediction,” IEEE Transactions on Sustainable Agriculture, vol. 1, no. 2, pp. 76-89, (2019</a:t>
            </a:r>
            <a:r>
              <a:rPr lang="en-GB" sz="6400">
                <a:solidFill>
                  <a:srgbClr val="29261B"/>
                </a:solidFill>
              </a:rPr>
              <a:t>)</a:t>
            </a:r>
          </a:p>
          <a:p>
            <a:pPr algn="l">
              <a:lnSpc>
                <a:spcPct val="170000"/>
              </a:lnSpc>
            </a:pPr>
            <a:r>
              <a:rPr lang="en-GB" sz="6400" b="0" i="0" u="none" strike="noStrike">
                <a:solidFill>
                  <a:srgbClr val="29261B"/>
                </a:solidFill>
                <a:effectLst/>
              </a:rPr>
              <a:t>[2] S. Lee and J. Park, “Crop cultivation data analytics for precision agriculture,” IEEE Internet of Things Journal, vol. 8, no. 11, pp. 12387–12394, (2021)</a:t>
            </a:r>
          </a:p>
          <a:p>
            <a:pPr algn="l">
              <a:lnSpc>
                <a:spcPct val="170000"/>
              </a:lnSpc>
            </a:pPr>
            <a:r>
              <a:rPr lang="en-GB" sz="6400" b="0" i="0" u="none" strike="noStrike">
                <a:solidFill>
                  <a:srgbClr val="29261B"/>
                </a:solidFill>
                <a:effectLst/>
              </a:rPr>
              <a:t>[3 ]</a:t>
            </a:r>
            <a:r>
              <a:rPr lang="en-GB" sz="5400" b="0" i="0" u="none" strike="noStrike">
                <a:solidFill>
                  <a:srgbClr val="29261B"/>
                </a:solidFill>
                <a:effectLst/>
              </a:rPr>
              <a:t> </a:t>
            </a:r>
            <a:r>
              <a:rPr lang="en-GB" sz="6400" b="0" i="0" u="none" strike="noStrike">
                <a:solidFill>
                  <a:srgbClr val="29261B"/>
                </a:solidFill>
                <a:effectLst/>
              </a:rPr>
              <a:t>M. Rodriguez, G. Bondi, and G. </a:t>
            </a:r>
            <a:r>
              <a:rPr lang="en-GB" sz="6400" b="0" i="0" u="none" strike="noStrike" err="1">
                <a:solidFill>
                  <a:srgbClr val="29261B"/>
                </a:solidFill>
                <a:effectLst/>
              </a:rPr>
              <a:t>Mangano</a:t>
            </a:r>
            <a:r>
              <a:rPr lang="en-GB" sz="6400" b="0" i="0" u="none" strike="noStrike">
                <a:solidFill>
                  <a:srgbClr val="29261B"/>
                </a:solidFill>
                <a:effectLst/>
              </a:rPr>
              <a:t>, “Economic optimization of agricultural processes,” IEEE Robotics and Automation Letters, vol. 5, no. 2, pp. 3019-3026, (2020)</a:t>
            </a:r>
          </a:p>
          <a:p>
            <a:pPr algn="l">
              <a:lnSpc>
                <a:spcPct val="170000"/>
              </a:lnSpc>
            </a:pPr>
            <a:r>
              <a:rPr lang="en-GB" sz="6400" b="0" i="0" u="none" strike="noStrike">
                <a:solidFill>
                  <a:srgbClr val="29261B"/>
                </a:solidFill>
                <a:effectLst/>
              </a:rPr>
              <a:t>[4] J. Costa, M. Matte, and G. </a:t>
            </a:r>
            <a:r>
              <a:rPr lang="en-GB" sz="6400" b="0" i="0" u="none" strike="noStrike" err="1">
                <a:solidFill>
                  <a:srgbClr val="29261B"/>
                </a:solidFill>
                <a:effectLst/>
              </a:rPr>
              <a:t>Reinehr</a:t>
            </a:r>
            <a:r>
              <a:rPr lang="en-GB" sz="6400" b="0" i="0" u="none" strike="noStrike">
                <a:solidFill>
                  <a:srgbClr val="29261B"/>
                </a:solidFill>
                <a:effectLst/>
              </a:rPr>
              <a:t>, “Applications of AI in agriculture: A survey,” IEEE Access, vol. 6, pp. 78221-78245, (2018)</a:t>
            </a:r>
          </a:p>
          <a:p>
            <a:pPr algn="l">
              <a:lnSpc>
                <a:spcPct val="170000"/>
              </a:lnSpc>
            </a:pPr>
            <a:r>
              <a:rPr lang="en-GB" sz="6400" b="0" i="0" u="none" strike="noStrike">
                <a:solidFill>
                  <a:srgbClr val="29261B"/>
                </a:solidFill>
                <a:effectLst/>
              </a:rPr>
              <a:t>[5] M. Ahmed, J. S. </a:t>
            </a:r>
            <a:r>
              <a:rPr lang="en-GB" sz="6400" b="0" i="0" u="none" strike="noStrike" err="1">
                <a:solidFill>
                  <a:srgbClr val="29261B"/>
                </a:solidFill>
                <a:effectLst/>
              </a:rPr>
              <a:t>Srai</a:t>
            </a:r>
            <a:r>
              <a:rPr lang="en-GB" sz="6400" b="0" i="0" u="none" strike="noStrike">
                <a:solidFill>
                  <a:srgbClr val="29261B"/>
                </a:solidFill>
                <a:effectLst/>
              </a:rPr>
              <a:t>, and M. Hussain, “Blockchain for transparent and efficient agri-food supply chains,” IEEE Transactions on Engineering Management, vol. 69, no. 4, pp. 1465-1475, (2022</a:t>
            </a:r>
            <a:r>
              <a:rPr lang="en-GB" sz="6400">
                <a:solidFill>
                  <a:srgbClr val="29261B"/>
                </a:solidFill>
              </a:rPr>
              <a:t>)</a:t>
            </a:r>
            <a:br>
              <a:rPr lang="en-GB" sz="6400"/>
            </a:br>
            <a:endParaRPr lang="en-US" sz="6400"/>
          </a:p>
        </p:txBody>
      </p:sp>
      <p:pic>
        <p:nvPicPr>
          <p:cNvPr id="4" name="Graphic 3" descr="Layers Design outline">
            <a:extLst>
              <a:ext uri="{FF2B5EF4-FFF2-40B4-BE49-F238E27FC236}">
                <a16:creationId xmlns:a16="http://schemas.microsoft.com/office/drawing/2014/main" id="{732577B7-E813-1438-ED88-B2BF80FE8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819728" y="3297560"/>
            <a:ext cx="3841576" cy="66967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32D567-D9C6-BB57-6EB2-CCFE732CE588}"/>
              </a:ext>
            </a:extLst>
          </p:cNvPr>
          <p:cNvSpPr/>
          <p:nvPr/>
        </p:nvSpPr>
        <p:spPr>
          <a:xfrm>
            <a:off x="2587925" y="6421827"/>
            <a:ext cx="5624422" cy="422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D8E3A3-ACBB-6D61-3940-0FF9DCC46A07}"/>
              </a:ext>
            </a:extLst>
          </p:cNvPr>
          <p:cNvSpPr txBox="1"/>
          <p:nvPr/>
        </p:nvSpPr>
        <p:spPr>
          <a:xfrm>
            <a:off x="3558397" y="6479286"/>
            <a:ext cx="38337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K" sz="1400"/>
              <a:t>IT21020308 | DEWMINI A.M. | RP-059</a:t>
            </a:r>
          </a:p>
        </p:txBody>
      </p:sp>
      <p:pic>
        <p:nvPicPr>
          <p:cNvPr id="5" name="Picture 4" descr="A logo of a palm tree&#10;&#10;Description automatically generated">
            <a:extLst>
              <a:ext uri="{FF2B5EF4-FFF2-40B4-BE49-F238E27FC236}">
                <a16:creationId xmlns:a16="http://schemas.microsoft.com/office/drawing/2014/main" id="{3E54E0C5-FAA8-1ECF-3C9C-B4B7DD3DC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131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000">
              <a:schemeClr val="tx1"/>
            </a:gs>
            <a:gs pos="100000">
              <a:srgbClr val="352C19"/>
            </a:gs>
            <a:gs pos="100000">
              <a:srgbClr val="4E3B21"/>
            </a:gs>
            <a:gs pos="96000">
              <a:srgbClr val="2B1A10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191" y="3056409"/>
            <a:ext cx="7121972" cy="675464"/>
          </a:xfrm>
        </p:spPr>
        <p:txBody>
          <a:bodyPr>
            <a:no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IT21103322| </a:t>
            </a:r>
            <a:r>
              <a:rPr lang="en-GB" sz="4400">
                <a:solidFill>
                  <a:schemeClr val="bg1"/>
                </a:solidFill>
                <a:effectLst/>
                <a:latin typeface="Calibri"/>
                <a:cs typeface="Calibri"/>
              </a:rPr>
              <a:t>Bandara A.M.S.S </a:t>
            </a:r>
            <a:br>
              <a:rPr lang="en-GB" sz="4400">
                <a:effectLst/>
              </a:rPr>
            </a:b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66483" y="4147284"/>
            <a:ext cx="7702973" cy="5797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Live Coconut oil Quality Measuring Feature</a:t>
            </a:r>
            <a:endParaRPr lang="en-US" sz="2800" b="1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770636-5A90-964F-8413-C98B4F03A730}"/>
              </a:ext>
            </a:extLst>
          </p:cNvPr>
          <p:cNvSpPr/>
          <p:nvPr/>
        </p:nvSpPr>
        <p:spPr>
          <a:xfrm>
            <a:off x="10380712" y="-3109"/>
            <a:ext cx="1806894" cy="18403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>
              <a:solidFill>
                <a:schemeClr val="bg1"/>
              </a:solidFill>
            </a:endParaRPr>
          </a:p>
        </p:txBody>
      </p:sp>
      <p:pic>
        <p:nvPicPr>
          <p:cNvPr id="3" name="Graphic 2" descr="Layers Design outline">
            <a:extLst>
              <a:ext uri="{FF2B5EF4-FFF2-40B4-BE49-F238E27FC236}">
                <a16:creationId xmlns:a16="http://schemas.microsoft.com/office/drawing/2014/main" id="{8DFEFD84-D146-2F07-BC73-92838BBC0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1920788" y="-1683568"/>
            <a:ext cx="3841576" cy="9793088"/>
          </a:xfrm>
          <a:prstGeom prst="rect">
            <a:avLst/>
          </a:prstGeom>
        </p:spPr>
      </p:pic>
      <p:pic>
        <p:nvPicPr>
          <p:cNvPr id="7" name="Graphic 6" descr="Layers Design outline">
            <a:extLst>
              <a:ext uri="{FF2B5EF4-FFF2-40B4-BE49-F238E27FC236}">
                <a16:creationId xmlns:a16="http://schemas.microsoft.com/office/drawing/2014/main" id="{6A7CDECF-C8C3-74DC-6C4D-6844E434A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-38640" y="-1323528"/>
            <a:ext cx="3841576" cy="90730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D6C91B-9F9F-D4E4-F06F-D3F3B6F95F97}"/>
              </a:ext>
            </a:extLst>
          </p:cNvPr>
          <p:cNvSpPr txBox="1"/>
          <p:nvPr/>
        </p:nvSpPr>
        <p:spPr>
          <a:xfrm>
            <a:off x="5638547" y="3331763"/>
            <a:ext cx="20517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IT Specialization</a:t>
            </a:r>
            <a:endParaRPr lang="en-LK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ED3DD9-D95D-21C2-B69E-C107CE70814D}"/>
              </a:ext>
            </a:extLst>
          </p:cNvPr>
          <p:cNvSpPr txBox="1"/>
          <p:nvPr/>
        </p:nvSpPr>
        <p:spPr>
          <a:xfrm>
            <a:off x="4481024" y="6377120"/>
            <a:ext cx="3841578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IT21103322 | </a:t>
            </a:r>
            <a:r>
              <a:rPr lang="en-GB" sz="1400">
                <a:solidFill>
                  <a:schemeClr val="bg1"/>
                </a:solidFill>
                <a:effectLst/>
                <a:latin typeface="Calibri"/>
                <a:cs typeface="Calibri"/>
              </a:rPr>
              <a:t>Bandara A.M.S.S </a:t>
            </a:r>
            <a:r>
              <a:rPr lang="en-LK" sz="1400">
                <a:solidFill>
                  <a:schemeClr val="bg1"/>
                </a:solidFill>
              </a:rPr>
              <a:t>| RP-059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DDB23E-F55A-BECA-02B5-46EA747BF25E}"/>
              </a:ext>
            </a:extLst>
          </p:cNvPr>
          <p:cNvSpPr txBox="1"/>
          <p:nvPr/>
        </p:nvSpPr>
        <p:spPr>
          <a:xfrm>
            <a:off x="10486623" y="6452283"/>
            <a:ext cx="19656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666CDFA5-BA9D-684C-B22A-F88BCDB388A6}" type="datetime1">
              <a:rPr lang="en-US" sz="1200" smtClean="0">
                <a:solidFill>
                  <a:schemeClr val="bg1"/>
                </a:solidFill>
              </a:rPr>
              <a:pPr/>
              <a:t>7/24/2024</a:t>
            </a:fld>
            <a:r>
              <a:rPr lang="en-US" sz="1200">
                <a:solidFill>
                  <a:schemeClr val="bg1"/>
                </a:solidFill>
              </a:rPr>
              <a:t>                29</a:t>
            </a:r>
            <a:endParaRPr lang="en-LK" sz="1200"/>
          </a:p>
        </p:txBody>
      </p:sp>
      <p:pic>
        <p:nvPicPr>
          <p:cNvPr id="10" name="Picture 9" descr="A person with long black hair&#10;&#10;Description automatically generated">
            <a:extLst>
              <a:ext uri="{FF2B5EF4-FFF2-40B4-BE49-F238E27FC236}">
                <a16:creationId xmlns:a16="http://schemas.microsoft.com/office/drawing/2014/main" id="{958AC057-D76D-90C7-72C3-320466213D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4971" y="0"/>
            <a:ext cx="1807029" cy="1839686"/>
          </a:xfrm>
          <a:prstGeom prst="rect">
            <a:avLst/>
          </a:prstGeom>
        </p:spPr>
      </p:pic>
      <p:pic>
        <p:nvPicPr>
          <p:cNvPr id="4" name="Picture 3" descr="A logo of a palm tree&#10;&#10;Description automatically generated">
            <a:extLst>
              <a:ext uri="{FF2B5EF4-FFF2-40B4-BE49-F238E27FC236}">
                <a16:creationId xmlns:a16="http://schemas.microsoft.com/office/drawing/2014/main" id="{476DA35C-C5E4-D3F6-6380-13FE72409A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862" y="5142449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16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A5D0-8507-D462-4FE5-68A15DBA3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b="1">
                <a:solidFill>
                  <a:srgbClr val="59523E"/>
                </a:solidFill>
              </a:rPr>
              <a:t>RESEARCH</a:t>
            </a:r>
            <a:r>
              <a:rPr lang="en-LK" b="1">
                <a:solidFill>
                  <a:srgbClr val="0070C0"/>
                </a:solidFill>
              </a:rPr>
              <a:t> </a:t>
            </a:r>
            <a:r>
              <a:rPr lang="en-LK" b="1"/>
              <a:t>PROBLEM</a:t>
            </a:r>
          </a:p>
        </p:txBody>
      </p:sp>
      <p:pic>
        <p:nvPicPr>
          <p:cNvPr id="7" name="Graphic 6" descr="Layers Design outline">
            <a:extLst>
              <a:ext uri="{FF2B5EF4-FFF2-40B4-BE49-F238E27FC236}">
                <a16:creationId xmlns:a16="http://schemas.microsoft.com/office/drawing/2014/main" id="{5E7FC5CA-11B9-2A73-2EC8-90CC55577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271212" y="-1107504"/>
            <a:ext cx="3841576" cy="6264696"/>
          </a:xfrm>
          <a:prstGeom prst="rect">
            <a:avLst/>
          </a:prstGeom>
        </p:spPr>
      </p:pic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EF9966E-B920-3938-27FD-2BFF4D8AA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271212" y="1844824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2903FCE0-F2E0-2F66-C567-8740B949C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8386192" y="296652"/>
            <a:ext cx="3841576" cy="6264696"/>
          </a:xfrm>
          <a:prstGeom prst="rect">
            <a:avLst/>
          </a:prstGeom>
        </p:spPr>
      </p:pic>
      <p:pic>
        <p:nvPicPr>
          <p:cNvPr id="3" name="Picture 2" descr="A person with red hair and a clock and light bulbs&#10;&#10;Description automatically generated">
            <a:extLst>
              <a:ext uri="{FF2B5EF4-FFF2-40B4-BE49-F238E27FC236}">
                <a16:creationId xmlns:a16="http://schemas.microsoft.com/office/drawing/2014/main" id="{DB1FB42B-D423-CBEA-3421-F935B2CB13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060" y="2341756"/>
            <a:ext cx="4606552" cy="41947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263C98-E7FE-D5A9-AEC2-FAE908CA9090}"/>
              </a:ext>
            </a:extLst>
          </p:cNvPr>
          <p:cNvSpPr txBox="1"/>
          <p:nvPr/>
        </p:nvSpPr>
        <p:spPr>
          <a:xfrm>
            <a:off x="4857913" y="1524938"/>
            <a:ext cx="7214354" cy="48320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>
                <a:ea typeface="+mn-lt"/>
                <a:cs typeface="+mn-lt"/>
              </a:rPr>
              <a:t>How to apply fast-changing AI/ML to increase sustainability and efficiency in the coconut oil industry?</a:t>
            </a:r>
            <a:br>
              <a:rPr lang="en-GB" sz="2200">
                <a:ea typeface="+mn-lt"/>
                <a:cs typeface="+mn-lt"/>
              </a:rPr>
            </a:br>
            <a:endParaRPr lang="en-GB" sz="2200"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>
                <a:ea typeface="+mn-lt"/>
                <a:cs typeface="+mn-lt"/>
              </a:rPr>
              <a:t>Support coconut oil manufacturers to choose which oil type to be manufactured?</a:t>
            </a:r>
            <a:br>
              <a:rPr lang="en-GB" sz="2200">
                <a:ea typeface="+mn-lt"/>
                <a:cs typeface="+mn-lt"/>
              </a:rPr>
            </a:br>
            <a:endParaRPr lang="en-GB" sz="2200"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>
                <a:ea typeface="+mn-lt"/>
                <a:cs typeface="+mn-lt"/>
              </a:rPr>
              <a:t>How much of coconut oil will be required in the future through past insights?</a:t>
            </a:r>
            <a:br>
              <a:rPr lang="en-GB" sz="2200">
                <a:ea typeface="+mn-lt"/>
                <a:cs typeface="+mn-lt"/>
              </a:rPr>
            </a:br>
            <a:endParaRPr lang="en-GB" sz="2200"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>
                <a:ea typeface="+mn-lt"/>
                <a:cs typeface="+mn-lt"/>
              </a:rPr>
              <a:t>Provide fast coconut oil quality predicting system through smartphone with high accuracy lab test?</a:t>
            </a:r>
            <a:br>
              <a:rPr lang="en-GB" sz="2200">
                <a:ea typeface="+mn-lt"/>
                <a:cs typeface="+mn-lt"/>
              </a:rPr>
            </a:br>
            <a:endParaRPr lang="en-GB" sz="2200"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>
                <a:ea typeface="+mn-lt"/>
                <a:cs typeface="+mn-lt"/>
              </a:rPr>
              <a:t>Provide marketing features such as finding out which countries to export to and what percentage?</a:t>
            </a:r>
          </a:p>
        </p:txBody>
      </p:sp>
      <p:pic>
        <p:nvPicPr>
          <p:cNvPr id="4" name="Picture 3" descr="A logo of a palm tree&#10;&#10;Description automatically generated">
            <a:extLst>
              <a:ext uri="{FF2B5EF4-FFF2-40B4-BE49-F238E27FC236}">
                <a16:creationId xmlns:a16="http://schemas.microsoft.com/office/drawing/2014/main" id="{57C45153-38CD-73AC-161D-D8406B2316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980" y="-111945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100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A5D0-8507-D462-4FE5-68A15DBA3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7" y="-95704"/>
            <a:ext cx="10515600" cy="1325563"/>
          </a:xfrm>
        </p:spPr>
        <p:txBody>
          <a:bodyPr/>
          <a:lstStyle/>
          <a:p>
            <a:r>
              <a:rPr lang="en-LK" sz="4400" b="1">
                <a:solidFill>
                  <a:srgbClr val="73582D"/>
                </a:solidFill>
              </a:rPr>
              <a:t>Background</a:t>
            </a:r>
            <a:r>
              <a:rPr lang="en-LK" sz="4400" b="1"/>
              <a:t> of the Study</a:t>
            </a:r>
            <a:endParaRPr lang="en-LK" b="1"/>
          </a:p>
        </p:txBody>
      </p:sp>
      <p:pic>
        <p:nvPicPr>
          <p:cNvPr id="7" name="Graphic 6" descr="Layers Design outline">
            <a:extLst>
              <a:ext uri="{FF2B5EF4-FFF2-40B4-BE49-F238E27FC236}">
                <a16:creationId xmlns:a16="http://schemas.microsoft.com/office/drawing/2014/main" id="{5E7FC5CA-11B9-2A73-2EC8-90CC55577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271212" y="-1107504"/>
            <a:ext cx="3841576" cy="6264696"/>
          </a:xfrm>
          <a:prstGeom prst="rect">
            <a:avLst/>
          </a:prstGeom>
        </p:spPr>
      </p:pic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EF9966E-B920-3938-27FD-2BFF4D8AA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271212" y="1844824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2903FCE0-F2E0-2F66-C567-8740B949C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8386192" y="296652"/>
            <a:ext cx="3841576" cy="62646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54EF93-DDAA-FA4C-198D-1A444321A639}"/>
              </a:ext>
            </a:extLst>
          </p:cNvPr>
          <p:cNvSpPr txBox="1"/>
          <p:nvPr/>
        </p:nvSpPr>
        <p:spPr>
          <a:xfrm>
            <a:off x="6099227" y="1350737"/>
            <a:ext cx="5181600" cy="269304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Aptos"/>
                <a:cs typeface="Arial"/>
              </a:rPr>
              <a:t>Objective</a:t>
            </a:r>
            <a:br>
              <a:rPr lang="en-US" sz="2500" b="1"/>
            </a:br>
            <a:endParaRPr lang="en-US" b="1"/>
          </a:p>
          <a:p>
            <a:pPr marL="342900" indent="-342900">
              <a:buFont typeface="Arial"/>
              <a:buChar char="•"/>
            </a:pPr>
            <a:r>
              <a:rPr lang="en-US" sz="2000" b="1">
                <a:latin typeface="Aptos"/>
                <a:cs typeface="Arial"/>
              </a:rPr>
              <a:t>Develop a cutting-edge machine learning model to predict coconut oil quality using camera images, integrating image analysis and CNN algorithms</a:t>
            </a:r>
            <a:r>
              <a:rPr lang="en-US" sz="2400" b="1">
                <a:latin typeface="Aptos"/>
                <a:cs typeface="Arial"/>
              </a:rPr>
              <a:t>.</a:t>
            </a:r>
            <a:endParaRPr lang="en-US" sz="2400" b="1">
              <a:latin typeface="Aptos"/>
            </a:endParaRPr>
          </a:p>
          <a:p>
            <a:br>
              <a:rPr lang="en-US"/>
            </a:br>
            <a:endParaRPr lang="en-US" sz="2400"/>
          </a:p>
        </p:txBody>
      </p:sp>
      <p:pic>
        <p:nvPicPr>
          <p:cNvPr id="3" name="Picture 2" descr="A factory with towers and pipes&#10;&#10;Description automatically generated">
            <a:extLst>
              <a:ext uri="{FF2B5EF4-FFF2-40B4-BE49-F238E27FC236}">
                <a16:creationId xmlns:a16="http://schemas.microsoft.com/office/drawing/2014/main" id="{9F9B6B50-15D8-D19D-37E6-7E0B970DD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080" y="4719108"/>
            <a:ext cx="2543175" cy="1885950"/>
          </a:xfrm>
          <a:prstGeom prst="rect">
            <a:avLst/>
          </a:prstGeom>
          <a:ln>
            <a:noFill/>
          </a:ln>
        </p:spPr>
      </p:pic>
      <p:pic>
        <p:nvPicPr>
          <p:cNvPr id="4" name="Picture 3" descr="A coconuts and a bottle of coconut oil&#10;&#10;Description automatically generated">
            <a:extLst>
              <a:ext uri="{FF2B5EF4-FFF2-40B4-BE49-F238E27FC236}">
                <a16:creationId xmlns:a16="http://schemas.microsoft.com/office/drawing/2014/main" id="{0065650C-E2BB-D375-6825-864596DCDD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7091" y="3608917"/>
            <a:ext cx="4248150" cy="2857500"/>
          </a:xfrm>
          <a:prstGeom prst="rect">
            <a:avLst/>
          </a:prstGeom>
          <a:ln>
            <a:noFill/>
          </a:ln>
        </p:spPr>
      </p:pic>
      <p:graphicFrame>
        <p:nvGraphicFramePr>
          <p:cNvPr id="18" name="TextBox 11">
            <a:extLst>
              <a:ext uri="{FF2B5EF4-FFF2-40B4-BE49-F238E27FC236}">
                <a16:creationId xmlns:a16="http://schemas.microsoft.com/office/drawing/2014/main" id="{2627A3E1-0F79-96CE-F2B8-1076A68CDD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5841210"/>
              </p:ext>
            </p:extLst>
          </p:nvPr>
        </p:nvGraphicFramePr>
        <p:xfrm>
          <a:off x="459181" y="1055833"/>
          <a:ext cx="5332487" cy="3662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E5F60C1D-E4C9-447A-5901-1DD157A95FFA}"/>
              </a:ext>
            </a:extLst>
          </p:cNvPr>
          <p:cNvSpPr txBox="1"/>
          <p:nvPr/>
        </p:nvSpPr>
        <p:spPr>
          <a:xfrm>
            <a:off x="4172105" y="6603661"/>
            <a:ext cx="3841578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/>
              <a:t>IT21103322| </a:t>
            </a:r>
            <a:r>
              <a:rPr lang="en-GB" sz="1400">
                <a:effectLst/>
                <a:latin typeface="Calibri"/>
                <a:ea typeface="Calibri"/>
                <a:cs typeface="Calibri"/>
              </a:rPr>
              <a:t>Bandara A.M.S.S </a:t>
            </a:r>
            <a:r>
              <a:rPr lang="en-LK" sz="1400"/>
              <a:t>| RP-059</a:t>
            </a:r>
            <a:endParaRPr lang="en-US" sz="1400"/>
          </a:p>
        </p:txBody>
      </p:sp>
      <p:pic>
        <p:nvPicPr>
          <p:cNvPr id="5" name="Picture 4" descr="A logo of a palm tree&#10;&#10;Description automatically generated">
            <a:extLst>
              <a:ext uri="{FF2B5EF4-FFF2-40B4-BE49-F238E27FC236}">
                <a16:creationId xmlns:a16="http://schemas.microsoft.com/office/drawing/2014/main" id="{B4E654BC-C477-261C-981F-91E62726B5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335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5943F10-FC43-3F9C-E308-D8057DA0BB74}"/>
              </a:ext>
            </a:extLst>
          </p:cNvPr>
          <p:cNvSpPr txBox="1">
            <a:spLocks/>
          </p:cNvSpPr>
          <p:nvPr/>
        </p:nvSpPr>
        <p:spPr>
          <a:xfrm>
            <a:off x="5894962" y="479493"/>
            <a:ext cx="54588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kern="1200">
                <a:ea typeface="+mj-lt"/>
                <a:cs typeface="+mj-lt"/>
              </a:rPr>
              <a:t>Background of the Study</a:t>
            </a:r>
            <a:endParaRPr lang="en-US" kern="1200">
              <a:ea typeface="+mj-lt"/>
              <a:cs typeface="+mj-lt"/>
            </a:endParaRPr>
          </a:p>
          <a:p>
            <a:pPr>
              <a:spcAft>
                <a:spcPts val="600"/>
              </a:spcAft>
            </a:pPr>
            <a:endParaRPr lang="en-US" b="1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coconut oil and coconuts&#10;&#10;Description automatically generated">
            <a:extLst>
              <a:ext uri="{FF2B5EF4-FFF2-40B4-BE49-F238E27FC236}">
                <a16:creationId xmlns:a16="http://schemas.microsoft.com/office/drawing/2014/main" id="{C39B7B99-D556-41FB-E66B-3D80721C1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1522752"/>
            <a:ext cx="4777381" cy="3642752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C304D6-2CE6-F0F1-6D57-D008B3A96107}"/>
              </a:ext>
            </a:extLst>
          </p:cNvPr>
          <p:cNvSpPr txBox="1"/>
          <p:nvPr/>
        </p:nvSpPr>
        <p:spPr>
          <a:xfrm>
            <a:off x="5894962" y="1984443"/>
            <a:ext cx="5901621" cy="419252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3000" b="1" i="1" u="sng"/>
              <a:t>Key Benefits</a:t>
            </a:r>
            <a:endParaRPr lang="en-US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/>
          </a:p>
          <a:p>
            <a:pPr marL="2286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b="1"/>
              <a:t>Real-time coconut oil quality assessment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3000"/>
          </a:p>
          <a:p>
            <a:pPr marL="2286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b="1"/>
              <a:t>Industry-relevant advancements in quality control.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br>
              <a:rPr lang="en-US"/>
            </a:br>
            <a:endParaRPr lang="en-US" sz="300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93E61A-1B75-4DDC-370F-1FF68533D6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EAEB7C9-5696-437C-98D4-AD24C8ECDB1E}" type="datetime1">
              <a:rPr lang="en-US">
                <a:solidFill>
                  <a:schemeClr val="tx1">
                    <a:tint val="75000"/>
                  </a:schemeClr>
                </a:solidFill>
              </a:rPr>
              <a:pPr defTabSz="914400">
                <a:spcAft>
                  <a:spcPts val="600"/>
                </a:spcAft>
              </a:pPr>
              <a:t>7/24/2024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F0825D-DC41-802C-BC11-6053DED48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33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4F5F8A-EFE1-848A-EE89-465152A92352}"/>
              </a:ext>
            </a:extLst>
          </p:cNvPr>
          <p:cNvSpPr txBox="1"/>
          <p:nvPr/>
        </p:nvSpPr>
        <p:spPr>
          <a:xfrm>
            <a:off x="4172105" y="6418310"/>
            <a:ext cx="3841578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/>
              <a:t>IT21061066 | </a:t>
            </a:r>
            <a:r>
              <a:rPr lang="en-GB" sz="1400">
                <a:effectLst/>
                <a:latin typeface="Calibri"/>
                <a:ea typeface="Calibri"/>
                <a:cs typeface="Calibri"/>
              </a:rPr>
              <a:t>Bandara A.M.S.S </a:t>
            </a:r>
            <a:r>
              <a:rPr lang="en-LK" sz="1400"/>
              <a:t>| RP-059</a:t>
            </a:r>
            <a:endParaRPr lang="en-US" sz="1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7DE4D9-E81B-865A-F008-C2BEAE598F79}"/>
              </a:ext>
            </a:extLst>
          </p:cNvPr>
          <p:cNvSpPr txBox="1"/>
          <p:nvPr/>
        </p:nvSpPr>
        <p:spPr>
          <a:xfrm>
            <a:off x="9833456" y="6413698"/>
            <a:ext cx="1321417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fld id="{035F4086-0B76-A94A-82CC-19E32AB7C527}" type="datetime1">
              <a:rPr lang="en-US" sz="1400" dirty="0" smtClean="0"/>
              <a:pPr/>
              <a:t>7/24/2024</a:t>
            </a:fld>
            <a:endParaRPr lang="en-US" sz="1400"/>
          </a:p>
        </p:txBody>
      </p:sp>
      <p:pic>
        <p:nvPicPr>
          <p:cNvPr id="5" name="Picture 4" descr="A logo of a palm tree&#10;&#10;Description automatically generated">
            <a:extLst>
              <a:ext uri="{FF2B5EF4-FFF2-40B4-BE49-F238E27FC236}">
                <a16:creationId xmlns:a16="http://schemas.microsoft.com/office/drawing/2014/main" id="{3DB78600-BF6A-62DF-D14C-2359C80C2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077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4E5229-E7E6-7043-3565-B5081022E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3CD9E-CAC0-4795-AB66-1B9CEFC456BC}" type="datetime1">
              <a:rPr lang="en-LK"/>
              <a:t>07/24/2024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D071D9-AA31-101E-0072-2F2141BF4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52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67B8F53-EC0D-4F6E-59C5-B26440199520}"/>
              </a:ext>
            </a:extLst>
          </p:cNvPr>
          <p:cNvSpPr txBox="1">
            <a:spLocks/>
          </p:cNvSpPr>
          <p:nvPr/>
        </p:nvSpPr>
        <p:spPr>
          <a:xfrm>
            <a:off x="665725" y="535981"/>
            <a:ext cx="4897760" cy="1325563"/>
          </a:xfrm>
          <a:prstGeom prst="rect">
            <a:avLst/>
          </a:prstGeom>
          <a:noFill/>
        </p:spPr>
        <p:txBody>
          <a:bodyPr lIns="91440" tIns="45720" rIns="91440" bIns="4572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>
                <a:solidFill>
                  <a:schemeClr val="bg1"/>
                </a:solidFill>
              </a:rPr>
              <a:t>RESEARCH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A1B5EB-2B02-FBCB-8C01-B9C6B161DF88}"/>
              </a:ext>
            </a:extLst>
          </p:cNvPr>
          <p:cNvSpPr txBox="1"/>
          <p:nvPr/>
        </p:nvSpPr>
        <p:spPr>
          <a:xfrm>
            <a:off x="6353668" y="949706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804B71-0DB9-94E5-8416-4DA81A36199B}"/>
              </a:ext>
            </a:extLst>
          </p:cNvPr>
          <p:cNvSpPr txBox="1"/>
          <p:nvPr/>
        </p:nvSpPr>
        <p:spPr>
          <a:xfrm>
            <a:off x="5020902" y="683506"/>
            <a:ext cx="696595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>
                <a:solidFill>
                  <a:schemeClr val="bg1"/>
                </a:solidFill>
                <a:latin typeface="Aptos"/>
                <a:cs typeface="Arial"/>
              </a:rPr>
              <a:t>Time-Consuming: Laboratory testing is slow, hindering timely decision-making   ?</a:t>
            </a:r>
            <a:endParaRPr lang="en-US" sz="2400">
              <a:solidFill>
                <a:schemeClr val="bg1"/>
              </a:solidFill>
              <a:latin typeface="Aptos"/>
            </a:endParaRPr>
          </a:p>
          <a:p>
            <a:br>
              <a:rPr lang="en-US"/>
            </a:br>
            <a:endParaRPr lang="en-US" sz="2400">
              <a:latin typeface="Apto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49945-079F-CECA-E5F9-C56C8A87E6B3}"/>
              </a:ext>
            </a:extLst>
          </p:cNvPr>
          <p:cNvSpPr txBox="1"/>
          <p:nvPr/>
        </p:nvSpPr>
        <p:spPr>
          <a:xfrm>
            <a:off x="5261526" y="2165169"/>
            <a:ext cx="6500283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>
                <a:solidFill>
                  <a:schemeClr val="bg1"/>
                </a:solidFill>
                <a:latin typeface="Aptos"/>
                <a:cs typeface="Arial"/>
              </a:rPr>
              <a:t>Lack of Real-time Monitoring: Existing methods lack the ability to provide real-time quality assessment   ?</a:t>
            </a:r>
            <a:endParaRPr lang="en-US" sz="2400">
              <a:solidFill>
                <a:schemeClr val="bg1"/>
              </a:solidFill>
              <a:latin typeface="Aptos"/>
            </a:endParaRPr>
          </a:p>
          <a:p>
            <a:br>
              <a:rPr lang="en-US"/>
            </a:b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14E9BC-F381-D75D-E799-DB819009EB17}"/>
              </a:ext>
            </a:extLst>
          </p:cNvPr>
          <p:cNvSpPr txBox="1"/>
          <p:nvPr/>
        </p:nvSpPr>
        <p:spPr>
          <a:xfrm>
            <a:off x="5151284" y="3858649"/>
            <a:ext cx="704003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>
                <a:solidFill>
                  <a:schemeClr val="bg1"/>
                </a:solidFill>
                <a:latin typeface="Aptos"/>
                <a:cs typeface="Arial"/>
              </a:rPr>
              <a:t>Costly and Resource-Intensive: Traditional testing methods can be resource-intensive, impacting production costs   ?</a:t>
            </a:r>
            <a:endParaRPr lang="en-US" sz="2400">
              <a:solidFill>
                <a:schemeClr val="bg1"/>
              </a:solidFill>
              <a:latin typeface="Aptos"/>
            </a:endParaRPr>
          </a:p>
          <a:p>
            <a:br>
              <a:rPr lang="en-US"/>
            </a:br>
            <a:endParaRPr lang="en-US"/>
          </a:p>
        </p:txBody>
      </p:sp>
      <p:pic>
        <p:nvPicPr>
          <p:cNvPr id="10" name="Picture 9" descr="A business woman giving a presentation to a group of people Image &amp; Design  ID 0000132841 - SmileTemplates.com">
            <a:extLst>
              <a:ext uri="{FF2B5EF4-FFF2-40B4-BE49-F238E27FC236}">
                <a16:creationId xmlns:a16="http://schemas.microsoft.com/office/drawing/2014/main" id="{CB054176-54E7-E2EC-AB04-726B67A44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34" y="2525776"/>
            <a:ext cx="3875616" cy="29071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23673A-CCF8-A1EC-CA18-DAB1A127E3B5}"/>
              </a:ext>
            </a:extLst>
          </p:cNvPr>
          <p:cNvSpPr txBox="1"/>
          <p:nvPr/>
        </p:nvSpPr>
        <p:spPr>
          <a:xfrm>
            <a:off x="4172105" y="6418310"/>
            <a:ext cx="3841578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IT21061066 | </a:t>
            </a:r>
            <a:r>
              <a:rPr lang="en-GB" sz="1400">
                <a:solidFill>
                  <a:srgbClr val="FFFFFF"/>
                </a:solidFill>
                <a:effectLst/>
                <a:latin typeface="Calibri"/>
                <a:ea typeface="Calibri"/>
                <a:cs typeface="Calibri"/>
              </a:rPr>
              <a:t>Bandara A.M.S.S </a:t>
            </a:r>
            <a:r>
              <a:rPr lang="en-LK" sz="1400">
                <a:solidFill>
                  <a:srgbClr val="FFFFFF"/>
                </a:solidFill>
              </a:rPr>
              <a:t>| RP-059</a:t>
            </a:r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901C37-BC90-F6E9-5897-0B573F74A13A}"/>
              </a:ext>
            </a:extLst>
          </p:cNvPr>
          <p:cNvSpPr txBox="1"/>
          <p:nvPr/>
        </p:nvSpPr>
        <p:spPr>
          <a:xfrm>
            <a:off x="9833456" y="6413698"/>
            <a:ext cx="13214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35F4086-0B76-A94A-82CC-19E32AB7C527}" type="datetime1">
              <a:rPr lang="en-US" sz="1400" smtClean="0">
                <a:solidFill>
                  <a:schemeClr val="bg1"/>
                </a:solidFill>
              </a:rPr>
              <a:pPr/>
              <a:t>7/24/2024</a:t>
            </a:fld>
            <a:endParaRPr lang="en-LK" sz="1400"/>
          </a:p>
        </p:txBody>
      </p:sp>
      <p:pic>
        <p:nvPicPr>
          <p:cNvPr id="7" name="Picture 6" descr="A logo of a palm tree&#10;&#10;Description automatically generated">
            <a:extLst>
              <a:ext uri="{FF2B5EF4-FFF2-40B4-BE49-F238E27FC236}">
                <a16:creationId xmlns:a16="http://schemas.microsoft.com/office/drawing/2014/main" id="{60D5A2CD-3B9A-2680-7D27-56A89101D2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782" y="5153709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0924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000">
              <a:schemeClr val="tx1"/>
            </a:gs>
            <a:gs pos="100000">
              <a:srgbClr val="352C19"/>
            </a:gs>
            <a:gs pos="100000">
              <a:srgbClr val="4E3B21"/>
            </a:gs>
            <a:gs pos="96000">
              <a:srgbClr val="2B1A10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E2BEC-973F-2E13-78DE-95388719C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529608" cy="1325563"/>
          </a:xfrm>
        </p:spPr>
        <p:txBody>
          <a:bodyPr/>
          <a:lstStyle/>
          <a:p>
            <a:r>
              <a:rPr lang="en-LK" b="1">
                <a:solidFill>
                  <a:srgbClr val="705C32"/>
                </a:solidFill>
              </a:rPr>
              <a:t>Objectives</a:t>
            </a:r>
            <a:r>
              <a:rPr lang="en-LK">
                <a:solidFill>
                  <a:schemeClr val="accent2"/>
                </a:solidFill>
              </a:rPr>
              <a:t> </a:t>
            </a:r>
            <a:br>
              <a:rPr lang="en-LK">
                <a:solidFill>
                  <a:schemeClr val="accent2"/>
                </a:solidFill>
              </a:rPr>
            </a:br>
            <a:r>
              <a:rPr lang="en-LK">
                <a:solidFill>
                  <a:schemeClr val="bg1"/>
                </a:solidFill>
              </a:rPr>
              <a:t>of the Study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48B29B-5A05-E2DC-B87F-91F840C58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>
                <a:solidFill>
                  <a:schemeClr val="bg1"/>
                </a:solidFill>
              </a:rPr>
              <a:pPr/>
              <a:t>53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ound Diagonal Corner of Rectangle 5">
            <a:extLst>
              <a:ext uri="{FF2B5EF4-FFF2-40B4-BE49-F238E27FC236}">
                <a16:creationId xmlns:a16="http://schemas.microsoft.com/office/drawing/2014/main" id="{1B74C638-CFC9-4795-DE39-F325E7C8A677}"/>
              </a:ext>
            </a:extLst>
          </p:cNvPr>
          <p:cNvSpPr/>
          <p:nvPr/>
        </p:nvSpPr>
        <p:spPr>
          <a:xfrm>
            <a:off x="8112225" y="0"/>
            <a:ext cx="4536504" cy="6356350"/>
          </a:xfrm>
          <a:prstGeom prst="round2Diag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C2170F-B301-791D-A711-5461F99A2007}"/>
              </a:ext>
            </a:extLst>
          </p:cNvPr>
          <p:cNvSpPr txBox="1"/>
          <p:nvPr/>
        </p:nvSpPr>
        <p:spPr>
          <a:xfrm>
            <a:off x="1126067" y="2173817"/>
            <a:ext cx="2743200" cy="8771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Arial"/>
                <a:cs typeface="Arial"/>
              </a:rPr>
              <a:t>Current research primarily relies on traditional laboratory tests for assessing coconut oil quality.</a:t>
            </a:r>
          </a:p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18F123-26C5-B1C7-9D3A-E30412D90EBA}"/>
              </a:ext>
            </a:extLst>
          </p:cNvPr>
          <p:cNvSpPr txBox="1"/>
          <p:nvPr/>
        </p:nvSpPr>
        <p:spPr>
          <a:xfrm>
            <a:off x="702733" y="2311400"/>
            <a:ext cx="7399866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>
                <a:solidFill>
                  <a:schemeClr val="bg1"/>
                </a:solidFill>
                <a:latin typeface="Aptos"/>
                <a:cs typeface="Arial"/>
              </a:rPr>
              <a:t>Develop a Machine Learning Model to predict  the quality of coconut oil.</a:t>
            </a:r>
            <a:endParaRPr lang="en-US" sz="2400" b="1">
              <a:solidFill>
                <a:schemeClr val="bg1"/>
              </a:solidFill>
              <a:latin typeface="Aptos"/>
            </a:endParaRPr>
          </a:p>
          <a:p>
            <a:pPr marL="342900" indent="-342900">
              <a:buFont typeface="Arial"/>
              <a:buChar char="•"/>
            </a:pPr>
            <a:endParaRPr lang="en-US" sz="2400" b="1">
              <a:solidFill>
                <a:schemeClr val="bg1"/>
              </a:solidFill>
              <a:latin typeface="Aptos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>
                <a:solidFill>
                  <a:schemeClr val="bg1"/>
                </a:solidFill>
                <a:latin typeface="Aptos"/>
                <a:cs typeface="Arial"/>
              </a:rPr>
              <a:t> Compare Predictions with Laboratory Results.</a:t>
            </a:r>
          </a:p>
          <a:p>
            <a:endParaRPr lang="en-US" sz="2400" b="1">
              <a:solidFill>
                <a:schemeClr val="bg1"/>
              </a:solidFill>
              <a:latin typeface="Aptos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>
                <a:solidFill>
                  <a:schemeClr val="bg1"/>
                </a:solidFill>
                <a:latin typeface="Aptos"/>
                <a:cs typeface="Arial"/>
              </a:rPr>
              <a:t> Build a Real-time Quality Assessment Tool(Mobile app).</a:t>
            </a:r>
            <a:endParaRPr lang="en-US" sz="2400" b="1">
              <a:solidFill>
                <a:schemeClr val="bg1"/>
              </a:solidFill>
              <a:latin typeface="Aptos"/>
            </a:endParaRPr>
          </a:p>
          <a:p>
            <a:pPr marL="342900" indent="-342900">
              <a:buFont typeface="Arial"/>
              <a:buChar char="•"/>
            </a:pPr>
            <a:endParaRPr lang="en-US" sz="2400" b="1">
              <a:solidFill>
                <a:schemeClr val="bg1"/>
              </a:solidFill>
              <a:latin typeface="Aptos"/>
            </a:endParaRPr>
          </a:p>
          <a:p>
            <a:br>
              <a:rPr lang="en-US"/>
            </a:br>
            <a:endParaRPr lang="en-US" sz="2400" b="1">
              <a:solidFill>
                <a:schemeClr val="bg1"/>
              </a:solidFill>
            </a:endParaRPr>
          </a:p>
        </p:txBody>
      </p:sp>
      <p:pic>
        <p:nvPicPr>
          <p:cNvPr id="4" name="Picture 3" descr="A cartoon of men holding magnifying glass and a cellphone&#10;&#10;Description automatically generated">
            <a:extLst>
              <a:ext uri="{FF2B5EF4-FFF2-40B4-BE49-F238E27FC236}">
                <a16:creationId xmlns:a16="http://schemas.microsoft.com/office/drawing/2014/main" id="{0B892091-8774-F995-8C33-7188B1685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8777" y="1259989"/>
            <a:ext cx="4343400" cy="4505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35606B-D19A-85AE-1866-A24C0DEC2E66}"/>
              </a:ext>
            </a:extLst>
          </p:cNvPr>
          <p:cNvSpPr txBox="1"/>
          <p:nvPr/>
        </p:nvSpPr>
        <p:spPr>
          <a:xfrm>
            <a:off x="4172105" y="6438904"/>
            <a:ext cx="3841578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IT21061066 | </a:t>
            </a:r>
            <a:r>
              <a:rPr lang="en-GB" sz="1400">
                <a:solidFill>
                  <a:schemeClr val="bg1"/>
                </a:solidFill>
                <a:effectLst/>
                <a:latin typeface="Calibri"/>
                <a:ea typeface="Calibri"/>
                <a:cs typeface="Calibri"/>
              </a:rPr>
              <a:t>Bandara A.M.S.S </a:t>
            </a:r>
            <a:r>
              <a:rPr lang="en-LK" sz="1400">
                <a:solidFill>
                  <a:schemeClr val="bg1"/>
                </a:solidFill>
              </a:rPr>
              <a:t>| RP-059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BF2486-DE33-B86F-7931-4BF707622870}"/>
              </a:ext>
            </a:extLst>
          </p:cNvPr>
          <p:cNvSpPr txBox="1"/>
          <p:nvPr/>
        </p:nvSpPr>
        <p:spPr>
          <a:xfrm>
            <a:off x="9833456" y="6413698"/>
            <a:ext cx="13214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35F4086-0B76-A94A-82CC-19E32AB7C527}" type="datetime1">
              <a:rPr lang="en-US" sz="1400" smtClean="0">
                <a:solidFill>
                  <a:schemeClr val="bg1"/>
                </a:solidFill>
              </a:rPr>
              <a:pPr/>
              <a:t>7/24/2024</a:t>
            </a:fld>
            <a:endParaRPr lang="en-LK" sz="1400"/>
          </a:p>
        </p:txBody>
      </p:sp>
      <p:pic>
        <p:nvPicPr>
          <p:cNvPr id="7" name="Picture 6" descr="A logo of a palm tree&#10;&#10;Description automatically generated">
            <a:extLst>
              <a:ext uri="{FF2B5EF4-FFF2-40B4-BE49-F238E27FC236}">
                <a16:creationId xmlns:a16="http://schemas.microsoft.com/office/drawing/2014/main" id="{41EB0410-0464-C516-0C32-5B19CA570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695" y="-4546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1735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1C0ADF-2D8D-D76E-2CFA-147702854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F4D4E-CD3E-46C1-B08B-96C2361E810D}" type="datetime1">
              <a:t>7/24/2024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31881E-AAD0-DE7A-6165-D076BF859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fld id="{8A7A6979-0714-4377-B894-6BE4C2D6E202}" type="slidenum">
              <a:rPr lang="en-US" smtClean="0"/>
              <a:t>54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3BC4CC-808A-0C0C-0720-7F6A2D88239B}"/>
              </a:ext>
            </a:extLst>
          </p:cNvPr>
          <p:cNvSpPr txBox="1"/>
          <p:nvPr/>
        </p:nvSpPr>
        <p:spPr>
          <a:xfrm>
            <a:off x="2437740" y="95662"/>
            <a:ext cx="6622471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/>
              <a:t>METHODOLOGY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12F7BA-C830-815D-6B13-13C4654D6A6F}"/>
              </a:ext>
            </a:extLst>
          </p:cNvPr>
          <p:cNvSpPr txBox="1"/>
          <p:nvPr/>
        </p:nvSpPr>
        <p:spPr>
          <a:xfrm>
            <a:off x="1035792" y="1332675"/>
            <a:ext cx="377239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1.Data Collection</a:t>
            </a:r>
          </a:p>
          <a:p>
            <a:r>
              <a:rPr lang="en-US"/>
              <a:t>-Lab report data/ coconut oil images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7246CB-B2F5-23F7-B0A7-2E2EEFDE7CC8}"/>
              </a:ext>
            </a:extLst>
          </p:cNvPr>
          <p:cNvSpPr txBox="1"/>
          <p:nvPr/>
        </p:nvSpPr>
        <p:spPr>
          <a:xfrm>
            <a:off x="1039090" y="2536700"/>
            <a:ext cx="2743200" cy="365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2.Data preprocessing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F2D20D-8368-C00E-E008-CA60BE7F9633}"/>
              </a:ext>
            </a:extLst>
          </p:cNvPr>
          <p:cNvSpPr txBox="1"/>
          <p:nvPr/>
        </p:nvSpPr>
        <p:spPr>
          <a:xfrm>
            <a:off x="1042389" y="3536207"/>
            <a:ext cx="2743200" cy="365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3.Feature Extraction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95D821-08A2-7F06-F27B-4BF8A12F1A20}"/>
              </a:ext>
            </a:extLst>
          </p:cNvPr>
          <p:cNvSpPr txBox="1"/>
          <p:nvPr/>
        </p:nvSpPr>
        <p:spPr>
          <a:xfrm>
            <a:off x="1039091" y="4506025"/>
            <a:ext cx="2743200" cy="365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4.Model Selection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1DE8B4-95CB-73D1-B17E-B3F28FFB429A}"/>
              </a:ext>
            </a:extLst>
          </p:cNvPr>
          <p:cNvSpPr txBox="1"/>
          <p:nvPr/>
        </p:nvSpPr>
        <p:spPr>
          <a:xfrm>
            <a:off x="1052285" y="5634181"/>
            <a:ext cx="2743200" cy="365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5.Model training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6522CC-4D00-43F9-4145-15A7EBFDA457}"/>
              </a:ext>
            </a:extLst>
          </p:cNvPr>
          <p:cNvSpPr txBox="1"/>
          <p:nvPr/>
        </p:nvSpPr>
        <p:spPr>
          <a:xfrm>
            <a:off x="6063012" y="1477818"/>
            <a:ext cx="601881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6.</a:t>
            </a:r>
            <a:r>
              <a:rPr lang="en-US">
                <a:ea typeface="+mn-lt"/>
                <a:cs typeface="+mn-lt"/>
              </a:rPr>
              <a:t>Comparison with Laboratory Results-</a:t>
            </a:r>
            <a:endParaRPr lang="en-US"/>
          </a:p>
          <a:p>
            <a:r>
              <a:rPr lang="en-US">
                <a:ea typeface="+mn-lt"/>
                <a:cs typeface="+mn-lt"/>
              </a:rPr>
              <a:t>compare model predictions with laboratory results to validate the accuracy and reliability of the model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3D1F5D-A065-8DA5-8FCE-D524FB54D880}"/>
              </a:ext>
            </a:extLst>
          </p:cNvPr>
          <p:cNvSpPr txBox="1"/>
          <p:nvPr/>
        </p:nvSpPr>
        <p:spPr>
          <a:xfrm>
            <a:off x="6063012" y="3249220"/>
            <a:ext cx="586047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7.Mobile App Development</a:t>
            </a:r>
            <a:endParaRPr lang="en-US"/>
          </a:p>
          <a:p>
            <a:r>
              <a:rPr lang="en-US">
                <a:ea typeface="+mn-lt"/>
                <a:cs typeface="+mn-lt"/>
              </a:rPr>
              <a:t>-Integrate the trained model in to app for on-device prediction</a:t>
            </a:r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E2D58C68-7A9C-383F-88B6-57539D428654}"/>
              </a:ext>
            </a:extLst>
          </p:cNvPr>
          <p:cNvSpPr/>
          <p:nvPr/>
        </p:nvSpPr>
        <p:spPr>
          <a:xfrm>
            <a:off x="2282701" y="2071584"/>
            <a:ext cx="366155" cy="43542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ECF3A95-7919-B239-A8E3-BF1330D2D657}"/>
              </a:ext>
            </a:extLst>
          </p:cNvPr>
          <p:cNvSpPr/>
          <p:nvPr/>
        </p:nvSpPr>
        <p:spPr>
          <a:xfrm>
            <a:off x="2282701" y="2991921"/>
            <a:ext cx="366155" cy="43542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059D2591-C59E-E7B1-A897-603E5DC8236B}"/>
              </a:ext>
            </a:extLst>
          </p:cNvPr>
          <p:cNvSpPr/>
          <p:nvPr/>
        </p:nvSpPr>
        <p:spPr>
          <a:xfrm>
            <a:off x="2282700" y="3961739"/>
            <a:ext cx="366155" cy="43542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6C31D172-0367-164C-5E37-6CDE2777659F}"/>
              </a:ext>
            </a:extLst>
          </p:cNvPr>
          <p:cNvSpPr/>
          <p:nvPr/>
        </p:nvSpPr>
        <p:spPr>
          <a:xfrm>
            <a:off x="2282701" y="5198752"/>
            <a:ext cx="366155" cy="43542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B42D2E1D-56E0-1A90-BC6F-7C29DD468F43}"/>
              </a:ext>
            </a:extLst>
          </p:cNvPr>
          <p:cNvSpPr/>
          <p:nvPr/>
        </p:nvSpPr>
        <p:spPr>
          <a:xfrm>
            <a:off x="8428181" y="2556492"/>
            <a:ext cx="366155" cy="43542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32E40B1-7FBD-6390-A531-1D90C226893E}"/>
              </a:ext>
            </a:extLst>
          </p:cNvPr>
          <p:cNvCxnSpPr/>
          <p:nvPr/>
        </p:nvCxnSpPr>
        <p:spPr>
          <a:xfrm flipV="1">
            <a:off x="3834780" y="2025805"/>
            <a:ext cx="2196046" cy="3834779"/>
          </a:xfrm>
          <a:prstGeom prst="bentConnector3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4706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000">
              <a:schemeClr val="tx1"/>
            </a:gs>
            <a:gs pos="100000">
              <a:srgbClr val="352C19"/>
            </a:gs>
            <a:gs pos="100000">
              <a:srgbClr val="4E3B21"/>
            </a:gs>
            <a:gs pos="96000">
              <a:srgbClr val="2B1A10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E786-FCE0-71E3-17B6-3A8F58D9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2589" y="85089"/>
            <a:ext cx="6552728" cy="924123"/>
          </a:xfrm>
        </p:spPr>
        <p:txBody>
          <a:bodyPr>
            <a:normAutofit/>
          </a:bodyPr>
          <a:lstStyle/>
          <a:p>
            <a:r>
              <a:rPr lang="en-LK" sz="4400" b="1">
                <a:solidFill>
                  <a:schemeClr val="bg1"/>
                </a:solidFill>
              </a:rPr>
              <a:t>COMPONENT</a:t>
            </a:r>
            <a:r>
              <a:rPr lang="en-LK" sz="4400" b="1">
                <a:solidFill>
                  <a:schemeClr val="accent2"/>
                </a:solidFill>
              </a:rPr>
              <a:t> </a:t>
            </a:r>
            <a:r>
              <a:rPr lang="en-LK" sz="4400" b="1">
                <a:solidFill>
                  <a:schemeClr val="bg1"/>
                </a:solidFill>
              </a:rPr>
              <a:t>DIAGRAM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18DA56-49BA-7B86-3C43-C7912F199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6520" y="6356350"/>
            <a:ext cx="577280" cy="365125"/>
          </a:xfrm>
        </p:spPr>
        <p:txBody>
          <a:bodyPr/>
          <a:lstStyle/>
          <a:p>
            <a:fld id="{8A7A6979-0714-4377-B894-6BE4C2D6E202}" type="slidenum">
              <a:rPr lang="en-US" smtClean="0">
                <a:solidFill>
                  <a:schemeClr val="bg1"/>
                </a:solidFill>
              </a:rPr>
              <a:pPr/>
              <a:t>55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44882-9F58-BA25-327E-5863AFB57325}"/>
              </a:ext>
            </a:extLst>
          </p:cNvPr>
          <p:cNvSpPr txBox="1"/>
          <p:nvPr/>
        </p:nvSpPr>
        <p:spPr>
          <a:xfrm>
            <a:off x="4172105" y="6449202"/>
            <a:ext cx="3841578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IT21061066 | </a:t>
            </a:r>
            <a:r>
              <a:rPr lang="en-GB" sz="1400">
                <a:solidFill>
                  <a:schemeClr val="bg1"/>
                </a:solidFill>
                <a:effectLst/>
                <a:latin typeface="Calibri"/>
                <a:ea typeface="Calibri"/>
                <a:cs typeface="Calibri"/>
              </a:rPr>
              <a:t>Bandara A.M.S.S </a:t>
            </a:r>
            <a:r>
              <a:rPr lang="en-LK" sz="1400">
                <a:solidFill>
                  <a:schemeClr val="bg1"/>
                </a:solidFill>
              </a:rPr>
              <a:t>| RP-059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2011FC-4816-30A1-2036-7288AC9D0059}"/>
              </a:ext>
            </a:extLst>
          </p:cNvPr>
          <p:cNvSpPr txBox="1"/>
          <p:nvPr/>
        </p:nvSpPr>
        <p:spPr>
          <a:xfrm>
            <a:off x="9833456" y="6413698"/>
            <a:ext cx="13214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35F4086-0B76-A94A-82CC-19E32AB7C527}" type="datetime1">
              <a:rPr lang="en-US" sz="1400" smtClean="0">
                <a:solidFill>
                  <a:schemeClr val="bg1"/>
                </a:solidFill>
              </a:rPr>
              <a:pPr/>
              <a:t>7/24/2024</a:t>
            </a:fld>
            <a:endParaRPr lang="en-LK" sz="1400"/>
          </a:p>
        </p:txBody>
      </p:sp>
      <p:pic>
        <p:nvPicPr>
          <p:cNvPr id="9" name="Picture 8" descr="A diagram of a process&#10;&#10;Description automatically generated">
            <a:extLst>
              <a:ext uri="{FF2B5EF4-FFF2-40B4-BE49-F238E27FC236}">
                <a16:creationId xmlns:a16="http://schemas.microsoft.com/office/drawing/2014/main" id="{9395EA78-E577-876F-A860-D8454F2E3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429" y="863140"/>
            <a:ext cx="8667595" cy="5189297"/>
          </a:xfrm>
          <a:prstGeom prst="rect">
            <a:avLst/>
          </a:prstGeom>
        </p:spPr>
      </p:pic>
      <p:pic>
        <p:nvPicPr>
          <p:cNvPr id="3" name="Picture 2" descr="Report Icons - Free SVG &amp; PNG Report Images - Noun Project">
            <a:extLst>
              <a:ext uri="{FF2B5EF4-FFF2-40B4-BE49-F238E27FC236}">
                <a16:creationId xmlns:a16="http://schemas.microsoft.com/office/drawing/2014/main" id="{19621A99-59A2-9690-787E-93A6C07C2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3076" y="1232183"/>
            <a:ext cx="757947" cy="75794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DBFF56-0CE8-2F50-657D-6C9E20003F5D}"/>
              </a:ext>
            </a:extLst>
          </p:cNvPr>
          <p:cNvCxnSpPr/>
          <p:nvPr/>
        </p:nvCxnSpPr>
        <p:spPr>
          <a:xfrm flipV="1">
            <a:off x="9655174" y="1870075"/>
            <a:ext cx="639234" cy="863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B6AEB34-5C37-4BDC-8B86-88D25AF05D1E}"/>
              </a:ext>
            </a:extLst>
          </p:cNvPr>
          <p:cNvSpPr txBox="1"/>
          <p:nvPr/>
        </p:nvSpPr>
        <p:spPr>
          <a:xfrm>
            <a:off x="8641429" y="1609767"/>
            <a:ext cx="1854200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/>
              <a:t>Generate reports</a:t>
            </a:r>
          </a:p>
        </p:txBody>
      </p:sp>
      <p:pic>
        <p:nvPicPr>
          <p:cNvPr id="4" name="Picture 3" descr="A logo of a palm tree&#10;&#10;Description automatically generated">
            <a:extLst>
              <a:ext uri="{FF2B5EF4-FFF2-40B4-BE49-F238E27FC236}">
                <a16:creationId xmlns:a16="http://schemas.microsoft.com/office/drawing/2014/main" id="{4AD1E5DC-B314-3CD9-0AAE-C1BD01122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7009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563650F-990D-1A12-5762-07BB64A33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9B2DE8D9-383F-0611-05BD-69E64D563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1" name="Graphic 10" descr="Layers Design outline">
            <a:extLst>
              <a:ext uri="{FF2B5EF4-FFF2-40B4-BE49-F238E27FC236}">
                <a16:creationId xmlns:a16="http://schemas.microsoft.com/office/drawing/2014/main" id="{47D4C2E8-1CB8-3336-004B-BC0134799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386495" y="3556303"/>
            <a:ext cx="3841576" cy="6264696"/>
          </a:xfrm>
          <a:prstGeom prst="rect">
            <a:avLst/>
          </a:prstGeom>
        </p:spPr>
      </p:pic>
      <p:pic>
        <p:nvPicPr>
          <p:cNvPr id="13" name="Graphic 12" descr="Layers Design outline">
            <a:extLst>
              <a:ext uri="{FF2B5EF4-FFF2-40B4-BE49-F238E27FC236}">
                <a16:creationId xmlns:a16="http://schemas.microsoft.com/office/drawing/2014/main" id="{1996549E-F47C-656A-5861-AE8D0A267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0C4C9B4-81FF-85BD-6EBB-D0BF92321B85}"/>
              </a:ext>
            </a:extLst>
          </p:cNvPr>
          <p:cNvSpPr txBox="1"/>
          <p:nvPr/>
        </p:nvSpPr>
        <p:spPr>
          <a:xfrm>
            <a:off x="3940629" y="-43543"/>
            <a:ext cx="3559627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>
                <a:solidFill>
                  <a:srgbClr val="73582D"/>
                </a:solidFill>
                <a:latin typeface="Play"/>
              </a:rPr>
              <a:t>NOVELTY</a:t>
            </a:r>
          </a:p>
          <a:p>
            <a:endParaRPr lang="en-US"/>
          </a:p>
        </p:txBody>
      </p:sp>
      <p:pic>
        <p:nvPicPr>
          <p:cNvPr id="23" name="Picture 22" descr="A coconut and a glass jar with yellow liquid&#10;&#10;Description automatically generated">
            <a:extLst>
              <a:ext uri="{FF2B5EF4-FFF2-40B4-BE49-F238E27FC236}">
                <a16:creationId xmlns:a16="http://schemas.microsoft.com/office/drawing/2014/main" id="{C278A5AC-3B9C-BF11-BA72-1F9C81240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01" y="541564"/>
            <a:ext cx="1876425" cy="11811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4" name="Picture 23" descr="A hand holding a cell phone&#10;&#10;Description automatically generated">
            <a:extLst>
              <a:ext uri="{FF2B5EF4-FFF2-40B4-BE49-F238E27FC236}">
                <a16:creationId xmlns:a16="http://schemas.microsoft.com/office/drawing/2014/main" id="{7035FB4D-6376-F87C-1768-0237426968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0757" y="1711778"/>
            <a:ext cx="1447800" cy="12954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" name="Picture 1" descr="A red arrow pointing to the left&#10;&#10;Description automatically generated">
            <a:extLst>
              <a:ext uri="{FF2B5EF4-FFF2-40B4-BE49-F238E27FC236}">
                <a16:creationId xmlns:a16="http://schemas.microsoft.com/office/drawing/2014/main" id="{6A5E531B-0829-926F-4B3A-5799AC4C2E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7910" y="855209"/>
            <a:ext cx="971550" cy="244792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EEC9A9-61D4-E8DC-5B3F-95D4C9C8E7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1181" y="850447"/>
            <a:ext cx="1685925" cy="3219450"/>
          </a:xfrm>
          <a:prstGeom prst="rect">
            <a:avLst/>
          </a:prstGeom>
          <a:ln>
            <a:noFill/>
          </a:ln>
        </p:spPr>
      </p:pic>
      <p:pic>
        <p:nvPicPr>
          <p:cNvPr id="5" name="Picture 4" descr="A cartoon character holding a green and red check mark&#10;&#10;Description automatically generated">
            <a:extLst>
              <a:ext uri="{FF2B5EF4-FFF2-40B4-BE49-F238E27FC236}">
                <a16:creationId xmlns:a16="http://schemas.microsoft.com/office/drawing/2014/main" id="{6EC714E0-DC7F-1206-3A72-679558DE3A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7870" y="4288291"/>
            <a:ext cx="2390775" cy="2047875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AD9646-8ACE-B183-A306-AC8876A016FB}"/>
              </a:ext>
            </a:extLst>
          </p:cNvPr>
          <p:cNvSpPr txBox="1"/>
          <p:nvPr/>
        </p:nvSpPr>
        <p:spPr>
          <a:xfrm>
            <a:off x="6888762" y="4064152"/>
            <a:ext cx="4762198" cy="34624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b="1">
                <a:latin typeface="Arial"/>
                <a:cs typeface="Arial"/>
              </a:rPr>
              <a:t>An image of coconut oil is taken with a mobile phone camera and the information  is compared with the data collected in the previous laboratory test and link been created display the coconut oil quality more accurately.</a:t>
            </a:r>
            <a:endParaRPr lang="en-US"/>
          </a:p>
          <a:p>
            <a:br>
              <a:rPr lang="en-US"/>
            </a:br>
            <a:endParaRPr lang="en-US"/>
          </a:p>
          <a:p>
            <a:br>
              <a:rPr lang="en-US"/>
            </a:br>
            <a:endParaRPr lang="en-US"/>
          </a:p>
        </p:txBody>
      </p:sp>
      <p:pic>
        <p:nvPicPr>
          <p:cNvPr id="7" name="Picture 6" descr="A red rectangular object with black border&#10;&#10;Description automatically generated">
            <a:extLst>
              <a:ext uri="{FF2B5EF4-FFF2-40B4-BE49-F238E27FC236}">
                <a16:creationId xmlns:a16="http://schemas.microsoft.com/office/drawing/2014/main" id="{B0436EFB-ADE5-2061-9F4F-392AEC336C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5295" y="2285319"/>
            <a:ext cx="1533525" cy="676275"/>
          </a:xfrm>
          <a:prstGeom prst="rect">
            <a:avLst/>
          </a:prstGeom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C2E9FA-08EA-CF0A-112E-D21314F5782E}"/>
              </a:ext>
            </a:extLst>
          </p:cNvPr>
          <p:cNvSpPr txBox="1"/>
          <p:nvPr/>
        </p:nvSpPr>
        <p:spPr>
          <a:xfrm>
            <a:off x="4172105" y="6541877"/>
            <a:ext cx="3841578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/>
              <a:t>IT21061066 | </a:t>
            </a:r>
            <a:r>
              <a:rPr lang="en-GB" sz="1400">
                <a:effectLst/>
                <a:latin typeface="Calibri"/>
                <a:ea typeface="Calibri"/>
                <a:cs typeface="Calibri"/>
              </a:rPr>
              <a:t>Bandara A.M.S.S </a:t>
            </a:r>
            <a:r>
              <a:rPr lang="en-LK" sz="1400"/>
              <a:t>| RP-059</a:t>
            </a:r>
            <a:endParaRPr lang="en-US" sz="1400"/>
          </a:p>
        </p:txBody>
      </p:sp>
      <p:pic>
        <p:nvPicPr>
          <p:cNvPr id="4" name="Picture 3" descr="A logo of a palm tree&#10;&#10;Description automatically generated">
            <a:extLst>
              <a:ext uri="{FF2B5EF4-FFF2-40B4-BE49-F238E27FC236}">
                <a16:creationId xmlns:a16="http://schemas.microsoft.com/office/drawing/2014/main" id="{3FCD823A-96DF-A51F-88AD-8103D2B966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  <p:pic>
        <p:nvPicPr>
          <p:cNvPr id="14" name="Picture 13" descr="A green rectangular object with white text&#10;&#10;Description automatically generated">
            <a:extLst>
              <a:ext uri="{FF2B5EF4-FFF2-40B4-BE49-F238E27FC236}">
                <a16:creationId xmlns:a16="http://schemas.microsoft.com/office/drawing/2014/main" id="{BAC4030C-A57F-5B1D-2EE4-B9D969E192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82097" y="2086470"/>
            <a:ext cx="647700" cy="16954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 descr="A logo with colorful circles and lines&#10;&#10;Description automatically generated">
            <a:extLst>
              <a:ext uri="{FF2B5EF4-FFF2-40B4-BE49-F238E27FC236}">
                <a16:creationId xmlns:a16="http://schemas.microsoft.com/office/drawing/2014/main" id="{BE4A96A6-785A-DECD-C455-8FA42CF9C8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88287" y="2138425"/>
            <a:ext cx="1114425" cy="9715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 descr="A red rectangular object with black border&#10;&#10;Description automatically generated">
            <a:extLst>
              <a:ext uri="{FF2B5EF4-FFF2-40B4-BE49-F238E27FC236}">
                <a16:creationId xmlns:a16="http://schemas.microsoft.com/office/drawing/2014/main" id="{52D0442A-F249-9606-FC6E-56CE226222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7970" y="2334799"/>
            <a:ext cx="1533525" cy="6762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40196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EF851-4351-4387-04C2-035E69481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3623-B144-4D31-B820-81542A027368}" type="datetime1">
              <a:rPr lang="en-LK"/>
              <a:t>07/24/2024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A0B755-6BF0-DF7A-A801-B3B81CE98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0CEB0C-758C-C6A2-5A83-6154F54D0B47}"/>
              </a:ext>
            </a:extLst>
          </p:cNvPr>
          <p:cNvSpPr txBox="1"/>
          <p:nvPr/>
        </p:nvSpPr>
        <p:spPr>
          <a:xfrm>
            <a:off x="2572987" y="593766"/>
            <a:ext cx="7800109" cy="10341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4800" b="1">
                <a:ea typeface="+mn-lt"/>
                <a:cs typeface="+mn-lt"/>
              </a:rPr>
              <a:t>Completion of the project </a:t>
            </a:r>
            <a:endParaRPr lang="en-US" sz="4800">
              <a:ea typeface="+mn-lt"/>
              <a:cs typeface="+mn-lt"/>
            </a:endParaRPr>
          </a:p>
          <a:p>
            <a:pPr algn="l"/>
            <a:endParaRPr lang="en-US"/>
          </a:p>
        </p:txBody>
      </p:sp>
      <p:pic>
        <p:nvPicPr>
          <p:cNvPr id="2" name="Picture 1" descr="A logo of a palm tree&#10;&#10;Description automatically generated">
            <a:extLst>
              <a:ext uri="{FF2B5EF4-FFF2-40B4-BE49-F238E27FC236}">
                <a16:creationId xmlns:a16="http://schemas.microsoft.com/office/drawing/2014/main" id="{069128B0-C801-B87D-8CF8-7B9C2694B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27D901-A4D0-45E5-9B1C-007FDCE16FA9}"/>
              </a:ext>
            </a:extLst>
          </p:cNvPr>
          <p:cNvSpPr txBox="1"/>
          <p:nvPr/>
        </p:nvSpPr>
        <p:spPr>
          <a:xfrm>
            <a:off x="1126021" y="2228175"/>
            <a:ext cx="4026201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/>
              <a:t>Data Collection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02FC9F-45FC-3D3A-A64C-18A591040068}"/>
              </a:ext>
            </a:extLst>
          </p:cNvPr>
          <p:cNvSpPr txBox="1"/>
          <p:nvPr/>
        </p:nvSpPr>
        <p:spPr>
          <a:xfrm>
            <a:off x="1122722" y="2831838"/>
            <a:ext cx="4625788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/>
              <a:t>Data preprocessing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B85F62-E279-E2E9-DDD9-DA8E95001460}"/>
              </a:ext>
            </a:extLst>
          </p:cNvPr>
          <p:cNvSpPr txBox="1"/>
          <p:nvPr/>
        </p:nvSpPr>
        <p:spPr>
          <a:xfrm>
            <a:off x="1135917" y="3379422"/>
            <a:ext cx="4625788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/>
              <a:t>Feature Extractions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310E27-2B4F-3021-2958-2E787FDCC342}"/>
              </a:ext>
            </a:extLst>
          </p:cNvPr>
          <p:cNvSpPr txBox="1"/>
          <p:nvPr/>
        </p:nvSpPr>
        <p:spPr>
          <a:xfrm>
            <a:off x="1132618" y="4029267"/>
            <a:ext cx="4625788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/>
              <a:t>Model Selection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972C98-572E-D4EB-BABD-5C1E7C5BFAEF}"/>
              </a:ext>
            </a:extLst>
          </p:cNvPr>
          <p:cNvSpPr txBox="1"/>
          <p:nvPr/>
        </p:nvSpPr>
        <p:spPr>
          <a:xfrm>
            <a:off x="1122723" y="4679110"/>
            <a:ext cx="4625788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/>
              <a:t>Model training </a:t>
            </a:r>
          </a:p>
        </p:txBody>
      </p:sp>
      <p:pic>
        <p:nvPicPr>
          <p:cNvPr id="3" name="Picture 2" descr="A coconut and a bottle of oil&#10;&#10;Description automatically generated">
            <a:extLst>
              <a:ext uri="{FF2B5EF4-FFF2-40B4-BE49-F238E27FC236}">
                <a16:creationId xmlns:a16="http://schemas.microsoft.com/office/drawing/2014/main" id="{3363EB64-10D3-9CBC-A6B1-DF1C69DAF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6107" y="4669330"/>
            <a:ext cx="2084742" cy="1867221"/>
          </a:xfrm>
          <a:prstGeom prst="rect">
            <a:avLst/>
          </a:prstGeom>
        </p:spPr>
      </p:pic>
      <p:pic>
        <p:nvPicPr>
          <p:cNvPr id="7" name="Picture 6" descr="A blue circle with grey text&#10;&#10;Description automatically generated">
            <a:extLst>
              <a:ext uri="{FF2B5EF4-FFF2-40B4-BE49-F238E27FC236}">
                <a16:creationId xmlns:a16="http://schemas.microsoft.com/office/drawing/2014/main" id="{ECF8E314-0718-B01C-F2C2-72B45CA40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221" y="1454404"/>
            <a:ext cx="4669491" cy="467917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299F084-74A5-BA38-CACB-AF9EE84C9286}"/>
              </a:ext>
            </a:extLst>
          </p:cNvPr>
          <p:cNvSpPr/>
          <p:nvPr/>
        </p:nvSpPr>
        <p:spPr>
          <a:xfrm>
            <a:off x="2701405" y="6536551"/>
            <a:ext cx="5402146" cy="284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07120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FE78E-335E-6F47-BAFD-810217FE7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63CCE-C3FA-4B31-AC3A-CA0E449944CB}" type="datetime1">
              <a:rPr lang="en-LK"/>
              <a:t>07/24/2024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0B8857-4961-5E89-9D0B-2432DD6C9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389DCD-B8D4-1837-F38C-77552EB70EAD}"/>
              </a:ext>
            </a:extLst>
          </p:cNvPr>
          <p:cNvSpPr txBox="1"/>
          <p:nvPr/>
        </p:nvSpPr>
        <p:spPr>
          <a:xfrm>
            <a:off x="1649350" y="250701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ADA582-83EE-36AA-E605-28253A2429F4}"/>
              </a:ext>
            </a:extLst>
          </p:cNvPr>
          <p:cNvSpPr txBox="1"/>
          <p:nvPr/>
        </p:nvSpPr>
        <p:spPr>
          <a:xfrm>
            <a:off x="549408" y="434148"/>
            <a:ext cx="370370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/>
              <a:t>Data Collection</a:t>
            </a:r>
            <a:r>
              <a:rPr lang="en-GB" sz="3600" b="1"/>
              <a:t>​</a:t>
            </a: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4CA176EA-ACCD-E0BB-0C04-564D6469FCDC}"/>
              </a:ext>
            </a:extLst>
          </p:cNvPr>
          <p:cNvSpPr txBox="1"/>
          <p:nvPr/>
        </p:nvSpPr>
        <p:spPr>
          <a:xfrm>
            <a:off x="474624" y="1714741"/>
            <a:ext cx="4561754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Coconut oil samples- SLS 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9579F5-64CD-707F-7D73-DD3FF2E34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773" y="307362"/>
            <a:ext cx="6808120" cy="4775161"/>
          </a:xfrm>
          <a:prstGeom prst="rect">
            <a:avLst/>
          </a:prstGeom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AEF64601-555D-8B1C-305D-BE0F7101E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74" y="5299342"/>
            <a:ext cx="5086350" cy="895350"/>
          </a:xfrm>
          <a:prstGeom prst="rect">
            <a:avLst/>
          </a:prstGeom>
        </p:spPr>
      </p:pic>
      <p:pic>
        <p:nvPicPr>
          <p:cNvPr id="7" name="Picture 6" descr="A logo with a palm tree&#10;&#10;Description automatically generated">
            <a:extLst>
              <a:ext uri="{FF2B5EF4-FFF2-40B4-BE49-F238E27FC236}">
                <a16:creationId xmlns:a16="http://schemas.microsoft.com/office/drawing/2014/main" id="{94F8DFAF-D67F-B2C2-7C51-3F4F21493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4011" y="3095025"/>
            <a:ext cx="1714500" cy="1666875"/>
          </a:xfrm>
          <a:prstGeom prst="rect">
            <a:avLst/>
          </a:prstGeom>
        </p:spPr>
      </p:pic>
      <p:pic>
        <p:nvPicPr>
          <p:cNvPr id="11" name="Picture 10" descr="A coconut and a bottle of oil&#10;&#10;Description automatically generated">
            <a:extLst>
              <a:ext uri="{FF2B5EF4-FFF2-40B4-BE49-F238E27FC236}">
                <a16:creationId xmlns:a16="http://schemas.microsoft.com/office/drawing/2014/main" id="{9A8D0B2B-5879-35B7-0BCC-DE49E699A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6107" y="4669330"/>
            <a:ext cx="2084742" cy="186722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4073001-80C0-B6F9-2F82-B86FF5CDA9BC}"/>
              </a:ext>
            </a:extLst>
          </p:cNvPr>
          <p:cNvSpPr/>
          <p:nvPr/>
        </p:nvSpPr>
        <p:spPr>
          <a:xfrm>
            <a:off x="2688683" y="6504877"/>
            <a:ext cx="5402146" cy="284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5368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3263B-CACB-9DFE-4E3C-3C68AE851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0F2F-27C5-4B9A-BA14-9DE7929EE518}" type="datetime1">
              <a:rPr lang="en-LK"/>
              <a:t>07/24/2024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272C59-974D-4A86-6F0A-CF7C599AA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54110E-460E-8FDC-3F59-93B6CB55E1FA}"/>
              </a:ext>
            </a:extLst>
          </p:cNvPr>
          <p:cNvSpPr txBox="1"/>
          <p:nvPr/>
        </p:nvSpPr>
        <p:spPr>
          <a:xfrm>
            <a:off x="421341" y="408534"/>
            <a:ext cx="443368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/>
              <a:t>Data preprocessing </a:t>
            </a:r>
            <a:r>
              <a:rPr lang="en-GB" sz="3600" b="1"/>
              <a:t>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7BB115-6729-04A5-F82F-7EF8701CB1DD}"/>
              </a:ext>
            </a:extLst>
          </p:cNvPr>
          <p:cNvSpPr txBox="1"/>
          <p:nvPr/>
        </p:nvSpPr>
        <p:spPr>
          <a:xfrm>
            <a:off x="960504" y="1459965"/>
            <a:ext cx="524051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Clean and preprocess the sample data. (Resizing, normalization, and handling any missing or noisy data)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GB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Split the dataset into training and testing sets.</a:t>
            </a:r>
            <a:endParaRPr lang="en-GB"/>
          </a:p>
          <a:p>
            <a:endParaRPr lang="en-GB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11D0E5B-B6C0-0C93-09B1-80386802B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332" y="582386"/>
            <a:ext cx="4886325" cy="3733800"/>
          </a:xfrm>
          <a:prstGeom prst="rect">
            <a:avLst/>
          </a:prstGeom>
        </p:spPr>
      </p:pic>
      <p:pic>
        <p:nvPicPr>
          <p:cNvPr id="8" name="Picture 7" descr="A broom and papers with check mark and arrows&#10;&#10;Description automatically generated">
            <a:extLst>
              <a:ext uri="{FF2B5EF4-FFF2-40B4-BE49-F238E27FC236}">
                <a16:creationId xmlns:a16="http://schemas.microsoft.com/office/drawing/2014/main" id="{0F844188-4FEC-35B3-B413-936969175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942" y="2953230"/>
            <a:ext cx="3363781" cy="3397624"/>
          </a:xfrm>
          <a:prstGeom prst="rect">
            <a:avLst/>
          </a:prstGeom>
        </p:spPr>
      </p:pic>
      <p:pic>
        <p:nvPicPr>
          <p:cNvPr id="9" name="Picture 8" descr="A coconut and a bottle of oil&#10;&#10;Description automatically generated">
            <a:extLst>
              <a:ext uri="{FF2B5EF4-FFF2-40B4-BE49-F238E27FC236}">
                <a16:creationId xmlns:a16="http://schemas.microsoft.com/office/drawing/2014/main" id="{EC0877F6-A923-9DDF-8285-C8614EF95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6107" y="4669330"/>
            <a:ext cx="2084742" cy="186722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F973087-B6FA-31E0-CD0C-DAFE92CB60AA}"/>
              </a:ext>
            </a:extLst>
          </p:cNvPr>
          <p:cNvSpPr/>
          <p:nvPr/>
        </p:nvSpPr>
        <p:spPr>
          <a:xfrm>
            <a:off x="2688683" y="6504877"/>
            <a:ext cx="5402146" cy="284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198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000">
              <a:schemeClr val="tx1"/>
            </a:gs>
            <a:gs pos="100000">
              <a:srgbClr val="352C19"/>
            </a:gs>
            <a:gs pos="100000">
              <a:srgbClr val="4E3B21"/>
            </a:gs>
            <a:gs pos="96000">
              <a:srgbClr val="2B1A10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E2BEC-973F-2E13-78DE-95388719C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529608" cy="1325563"/>
          </a:xfrm>
        </p:spPr>
        <p:txBody>
          <a:bodyPr/>
          <a:lstStyle/>
          <a:p>
            <a:r>
              <a:rPr lang="en-LK" b="1">
                <a:solidFill>
                  <a:srgbClr val="705C32"/>
                </a:solidFill>
              </a:rPr>
              <a:t>Objectives</a:t>
            </a:r>
            <a:r>
              <a:rPr lang="en-LK">
                <a:solidFill>
                  <a:schemeClr val="accent2"/>
                </a:solidFill>
              </a:rPr>
              <a:t> </a:t>
            </a:r>
            <a:br>
              <a:rPr lang="en-LK">
                <a:solidFill>
                  <a:schemeClr val="accent2"/>
                </a:solidFill>
              </a:rPr>
            </a:br>
            <a:r>
              <a:rPr lang="en-LK">
                <a:solidFill>
                  <a:schemeClr val="bg1"/>
                </a:solidFill>
              </a:rPr>
              <a:t>of the Study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48B29B-5A05-E2DC-B87F-91F840C58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66D80F-38E5-B59D-0B38-C55D5AE5BC6B}"/>
              </a:ext>
            </a:extLst>
          </p:cNvPr>
          <p:cNvSpPr txBox="1"/>
          <p:nvPr/>
        </p:nvSpPr>
        <p:spPr>
          <a:xfrm>
            <a:off x="283283" y="1964353"/>
            <a:ext cx="6335484" cy="489364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To build a web application and mobile application to apply AI/ML technology to coconut oil industry.</a:t>
            </a:r>
          </a:p>
          <a:p>
            <a:endParaRPr lang="en-GB" sz="200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Our system, </a:t>
            </a:r>
          </a:p>
          <a:p>
            <a:pPr marL="285750" indent="-285750">
              <a:buFont typeface="Arial"/>
              <a:buChar char="•"/>
            </a:pPr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Recommends the best coconut oil to be manufactured through the nature of the copra.</a:t>
            </a:r>
            <a:endParaRPr lang="en-GB" sz="200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Analyses past coconut oil yields and predict future coconut oil yields. </a:t>
            </a:r>
            <a:endParaRPr lang="en-GB" sz="200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Predicts coconut oil quality and make sure them with lab results.</a:t>
            </a:r>
          </a:p>
          <a:p>
            <a:pPr marL="285750" indent="-285750">
              <a:buFont typeface="Arial"/>
              <a:buChar char="•"/>
            </a:pPr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Analyses the changes in the world and predict the coconut oil demand by country.</a:t>
            </a:r>
          </a:p>
          <a:p>
            <a:pPr marL="285750" indent="-285750">
              <a:buFont typeface="Arial"/>
              <a:buChar char="•"/>
            </a:pPr>
            <a:endParaRPr lang="en-GB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GB">
              <a:solidFill>
                <a:schemeClr val="bg1"/>
              </a:solidFill>
              <a:ea typeface="+mn-lt"/>
              <a:cs typeface="+mn-lt"/>
            </a:endParaRPr>
          </a:p>
          <a:p>
            <a:endParaRPr lang="en-GB">
              <a:solidFill>
                <a:schemeClr val="bg1"/>
              </a:solidFill>
              <a:ea typeface="+mn-lt"/>
              <a:cs typeface="+mn-lt"/>
            </a:endParaRPr>
          </a:p>
          <a:p>
            <a:endParaRPr lang="en-GB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749B84-7BE4-0BA2-E1A7-4B3C6C8AF221}"/>
              </a:ext>
            </a:extLst>
          </p:cNvPr>
          <p:cNvSpPr txBox="1"/>
          <p:nvPr/>
        </p:nvSpPr>
        <p:spPr>
          <a:xfrm>
            <a:off x="9499120" y="6376705"/>
            <a:ext cx="18546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35F4086-0B76-A94A-82CC-19E32AB7C527}" type="datetime1">
              <a:rPr lang="en-US" sz="1400" smtClean="0">
                <a:solidFill>
                  <a:schemeClr val="bg1"/>
                </a:solidFill>
              </a:rPr>
              <a:pPr/>
              <a:t>7/24/2024</a:t>
            </a:fld>
            <a:endParaRPr lang="en-LK" sz="1400"/>
          </a:p>
        </p:txBody>
      </p:sp>
      <p:pic>
        <p:nvPicPr>
          <p:cNvPr id="15" name="Picture 14" descr="A group of people walking towards a dart board&#10;&#10;Description automatically generated">
            <a:extLst>
              <a:ext uri="{FF2B5EF4-FFF2-40B4-BE49-F238E27FC236}">
                <a16:creationId xmlns:a16="http://schemas.microsoft.com/office/drawing/2014/main" id="{891A18B4-EE78-DE7A-EB41-147765277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87104"/>
            <a:ext cx="6096000" cy="6721475"/>
          </a:xfrm>
          <a:prstGeom prst="rect">
            <a:avLst/>
          </a:prstGeom>
        </p:spPr>
      </p:pic>
      <p:pic>
        <p:nvPicPr>
          <p:cNvPr id="3" name="Picture 2" descr="A logo of a palm tree&#10;&#10;Description automatically generated">
            <a:extLst>
              <a:ext uri="{FF2B5EF4-FFF2-40B4-BE49-F238E27FC236}">
                <a16:creationId xmlns:a16="http://schemas.microsoft.com/office/drawing/2014/main" id="{D9CE7BE6-42BA-4570-F7E8-90C2995B4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57749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9477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3263B-CACB-9DFE-4E3C-3C68AE851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0F2F-27C5-4B9A-BA14-9DE7929EE518}" type="datetime1">
              <a:rPr lang="en-LK"/>
              <a:t>07/24/2024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272C59-974D-4A86-6F0A-CF7C599AA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54110E-460E-8FDC-3F59-93B6CB55E1FA}"/>
              </a:ext>
            </a:extLst>
          </p:cNvPr>
          <p:cNvSpPr txBox="1"/>
          <p:nvPr/>
        </p:nvSpPr>
        <p:spPr>
          <a:xfrm>
            <a:off x="421341" y="408534"/>
            <a:ext cx="443368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ea typeface="+mn-lt"/>
                <a:cs typeface="+mn-lt"/>
              </a:rPr>
              <a:t>Feature Extractions</a:t>
            </a:r>
            <a:endParaRPr lang="en-GB" sz="3600" b="1">
              <a:ea typeface="+mn-lt"/>
              <a:cs typeface="+mn-lt"/>
            </a:endParaRPr>
          </a:p>
          <a:p>
            <a:endParaRPr lang="en-GB" sz="36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7BB115-6729-04A5-F82F-7EF8701CB1DD}"/>
              </a:ext>
            </a:extLst>
          </p:cNvPr>
          <p:cNvSpPr txBox="1"/>
          <p:nvPr/>
        </p:nvSpPr>
        <p:spPr>
          <a:xfrm>
            <a:off x="960504" y="1459965"/>
            <a:ext cx="524051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>
                <a:solidFill>
                  <a:srgbClr val="000000"/>
                </a:solidFill>
                <a:ea typeface="+mn-lt"/>
                <a:cs typeface="+mn-lt"/>
              </a:rPr>
              <a:t>Extract relevant features from the coconut samples quality analyse data sets .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GB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solidFill>
                  <a:srgbClr val="000000"/>
                </a:solidFill>
                <a:ea typeface="+mn-lt"/>
                <a:cs typeface="+mn-lt"/>
              </a:rPr>
              <a:t>It helps to contribute to predicting the quality of coconut oil.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GB"/>
          </a:p>
        </p:txBody>
      </p:sp>
      <p:pic>
        <p:nvPicPr>
          <p:cNvPr id="2" name="Picture 1" descr="A blue and white funnel with yellow arrows&#10;&#10;Description automatically generated">
            <a:extLst>
              <a:ext uri="{FF2B5EF4-FFF2-40B4-BE49-F238E27FC236}">
                <a16:creationId xmlns:a16="http://schemas.microsoft.com/office/drawing/2014/main" id="{14CDFA83-341A-CC05-00D3-B27D633AC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676" y="2729113"/>
            <a:ext cx="3405001" cy="3423237"/>
          </a:xfrm>
          <a:prstGeom prst="rect">
            <a:avLst/>
          </a:prstGeom>
        </p:spPr>
      </p:pic>
      <p:pic>
        <p:nvPicPr>
          <p:cNvPr id="8" name="Picture 7" descr="A coconut and a bottle of oil&#10;&#10;Description automatically generated">
            <a:extLst>
              <a:ext uri="{FF2B5EF4-FFF2-40B4-BE49-F238E27FC236}">
                <a16:creationId xmlns:a16="http://schemas.microsoft.com/office/drawing/2014/main" id="{9307B307-4680-1BBD-E32F-C688EA509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6107" y="4669330"/>
            <a:ext cx="2084742" cy="1867221"/>
          </a:xfrm>
          <a:prstGeom prst="rect">
            <a:avLst/>
          </a:prstGeom>
        </p:spPr>
      </p:pic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6CE8494-C5ED-EB37-755E-789802D14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2576" y="758284"/>
            <a:ext cx="3251090" cy="43440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5405DF7-48EB-2258-D68F-794E9A4D02E0}"/>
              </a:ext>
            </a:extLst>
          </p:cNvPr>
          <p:cNvSpPr/>
          <p:nvPr/>
        </p:nvSpPr>
        <p:spPr>
          <a:xfrm>
            <a:off x="2688683" y="6504877"/>
            <a:ext cx="5402146" cy="284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86958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3263B-CACB-9DFE-4E3C-3C68AE851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0F2F-27C5-4B9A-BA14-9DE7929EE518}" type="datetime1">
              <a:rPr lang="en-LK"/>
              <a:t>07/24/2024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272C59-974D-4A86-6F0A-CF7C599AA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54110E-460E-8FDC-3F59-93B6CB55E1FA}"/>
              </a:ext>
            </a:extLst>
          </p:cNvPr>
          <p:cNvSpPr txBox="1"/>
          <p:nvPr/>
        </p:nvSpPr>
        <p:spPr>
          <a:xfrm>
            <a:off x="421341" y="408534"/>
            <a:ext cx="443368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ea typeface="+mn-lt"/>
                <a:cs typeface="+mn-lt"/>
              </a:rPr>
              <a:t>Model Selection</a:t>
            </a:r>
          </a:p>
          <a:p>
            <a:endParaRPr lang="en-US" sz="36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7BB115-6729-04A5-F82F-7EF8701CB1DD}"/>
              </a:ext>
            </a:extLst>
          </p:cNvPr>
          <p:cNvSpPr txBox="1"/>
          <p:nvPr/>
        </p:nvSpPr>
        <p:spPr>
          <a:xfrm>
            <a:off x="960504" y="1459965"/>
            <a:ext cx="524051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Model Selection</a:t>
            </a:r>
            <a:endParaRPr lang="en-GB">
              <a:solidFill>
                <a:srgbClr val="000000"/>
              </a:solidFill>
              <a:ea typeface="+mn-lt"/>
              <a:cs typeface="+mn-lt"/>
            </a:endParaRPr>
          </a:p>
          <a:p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CEA2F5-C24B-5F0E-E586-A4EFFE6E99E5}"/>
              </a:ext>
            </a:extLst>
          </p:cNvPr>
          <p:cNvSpPr txBox="1"/>
          <p:nvPr/>
        </p:nvSpPr>
        <p:spPr>
          <a:xfrm>
            <a:off x="1359064" y="266535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3" name="Picture 2" descr="A logo of a tree with circles and lines&#10;&#10;Description automatically generated">
            <a:extLst>
              <a:ext uri="{FF2B5EF4-FFF2-40B4-BE49-F238E27FC236}">
                <a16:creationId xmlns:a16="http://schemas.microsoft.com/office/drawing/2014/main" id="{962AEDF0-0D99-DFCC-759E-24B0455B6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8683" y="3151734"/>
            <a:ext cx="3775422" cy="37946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C60B96-0EEC-BE9A-D3DE-C30B53232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815" y="257414"/>
            <a:ext cx="3120254" cy="30454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4547DD-B704-7957-217B-5D4D58AB6EB4}"/>
              </a:ext>
            </a:extLst>
          </p:cNvPr>
          <p:cNvSpPr txBox="1"/>
          <p:nvPr/>
        </p:nvSpPr>
        <p:spPr>
          <a:xfrm>
            <a:off x="1349168" y="2229922"/>
            <a:ext cx="441564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Used Algorithm: Decision Tree Classifier</a:t>
            </a:r>
            <a:endParaRPr lang="en-US"/>
          </a:p>
          <a:p>
            <a:pPr algn="l"/>
            <a:endParaRPr lang="en-US"/>
          </a:p>
        </p:txBody>
      </p:sp>
      <p:pic>
        <p:nvPicPr>
          <p:cNvPr id="11" name="Picture 10" descr="A coconut and a bottle of oil&#10;&#10;Description automatically generated">
            <a:extLst>
              <a:ext uri="{FF2B5EF4-FFF2-40B4-BE49-F238E27FC236}">
                <a16:creationId xmlns:a16="http://schemas.microsoft.com/office/drawing/2014/main" id="{E7561265-AA53-BC79-C2C1-6B81744ED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8666" y="4483633"/>
            <a:ext cx="2084742" cy="1867221"/>
          </a:xfrm>
          <a:prstGeom prst="rect">
            <a:avLst/>
          </a:prstGeom>
        </p:spPr>
      </p:pic>
      <p:pic>
        <p:nvPicPr>
          <p:cNvPr id="10" name="Picture 9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03EC4AC8-693C-23B7-176A-C02E4C3804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9374" y="2885768"/>
            <a:ext cx="6655885" cy="227941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8187AC1-44FB-6387-3D7F-F5A70E9443FA}"/>
              </a:ext>
            </a:extLst>
          </p:cNvPr>
          <p:cNvSpPr/>
          <p:nvPr/>
        </p:nvSpPr>
        <p:spPr>
          <a:xfrm>
            <a:off x="2688683" y="6504877"/>
            <a:ext cx="5402146" cy="284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24841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3263B-CACB-9DFE-4E3C-3C68AE851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0F2F-27C5-4B9A-BA14-9DE7929EE518}" type="datetime1">
              <a:rPr lang="en-LK"/>
              <a:t>07/24/2024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272C59-974D-4A86-6F0A-CF7C599AA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54110E-460E-8FDC-3F59-93B6CB55E1FA}"/>
              </a:ext>
            </a:extLst>
          </p:cNvPr>
          <p:cNvSpPr txBox="1"/>
          <p:nvPr/>
        </p:nvSpPr>
        <p:spPr>
          <a:xfrm>
            <a:off x="421341" y="408534"/>
            <a:ext cx="443368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ea typeface="+mn-lt"/>
                <a:cs typeface="+mn-lt"/>
              </a:rPr>
              <a:t>Model training </a:t>
            </a:r>
          </a:p>
          <a:p>
            <a:endParaRPr lang="en-US" sz="36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E23173-20EA-8DF1-1E7C-E8E15E77DDF3}"/>
              </a:ext>
            </a:extLst>
          </p:cNvPr>
          <p:cNvSpPr txBox="1"/>
          <p:nvPr/>
        </p:nvSpPr>
        <p:spPr>
          <a:xfrm>
            <a:off x="582705" y="1229445"/>
            <a:ext cx="4933149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Train the selected model using the training dataset using Decision Tree Classifier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GB"/>
          </a:p>
          <a:p>
            <a:pPr marL="285750" indent="-285750">
              <a:buFont typeface="Arial"/>
              <a:buChar char="•"/>
            </a:pPr>
            <a:endParaRPr lang="en-GB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Fine-tune hyperparameters to optimize the model's performance.</a:t>
            </a:r>
            <a:endParaRPr lang="en-GB"/>
          </a:p>
          <a:p>
            <a:pPr algn="l"/>
            <a:endParaRPr lang="en-GB"/>
          </a:p>
        </p:txBody>
      </p:sp>
      <p:pic>
        <p:nvPicPr>
          <p:cNvPr id="7" name="Picture 6" descr="A person walking with a light bulb above his head&#10;&#10;Description automatically generated">
            <a:extLst>
              <a:ext uri="{FF2B5EF4-FFF2-40B4-BE49-F238E27FC236}">
                <a16:creationId xmlns:a16="http://schemas.microsoft.com/office/drawing/2014/main" id="{7C1127E3-506A-577A-691D-B54C534319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575"/>
          <a:stretch/>
        </p:blipFill>
        <p:spPr>
          <a:xfrm>
            <a:off x="9639559" y="5219273"/>
            <a:ext cx="2269602" cy="9856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0E1170DC-FB4D-9E3C-4DF0-8690D2488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722" y="308201"/>
            <a:ext cx="6581775" cy="2105025"/>
          </a:xfrm>
          <a:prstGeom prst="rect">
            <a:avLst/>
          </a:prstGeom>
        </p:spPr>
      </p:pic>
      <p:pic>
        <p:nvPicPr>
          <p:cNvPr id="11" name="Picture 10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D6CAEF2-BDCF-F322-730F-AB19083D4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04" y="2994561"/>
            <a:ext cx="3651428" cy="2927268"/>
          </a:xfrm>
          <a:prstGeom prst="rect">
            <a:avLst/>
          </a:prstGeom>
        </p:spPr>
      </p:pic>
      <p:pic>
        <p:nvPicPr>
          <p:cNvPr id="12" name="Picture 11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814DF980-FE2E-BC2E-39BD-590E14A93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9578" y="3105892"/>
            <a:ext cx="3998026" cy="2692872"/>
          </a:xfrm>
          <a:prstGeom prst="rect">
            <a:avLst/>
          </a:prstGeom>
        </p:spPr>
      </p:pic>
      <p:pic>
        <p:nvPicPr>
          <p:cNvPr id="13" name="Picture 12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0FC7455D-F370-8AFE-8B62-6F3F52B20C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819" y="3672444"/>
            <a:ext cx="3411627" cy="25314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B8A411-0282-75C4-AD0A-93F94B3C330A}"/>
              </a:ext>
            </a:extLst>
          </p:cNvPr>
          <p:cNvSpPr/>
          <p:nvPr/>
        </p:nvSpPr>
        <p:spPr>
          <a:xfrm>
            <a:off x="2688683" y="6504877"/>
            <a:ext cx="5402146" cy="284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424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90A4C1-06F8-427C-1CE7-6701BA917F4A}"/>
              </a:ext>
            </a:extLst>
          </p:cNvPr>
          <p:cNvSpPr txBox="1"/>
          <p:nvPr/>
        </p:nvSpPr>
        <p:spPr>
          <a:xfrm>
            <a:off x="638881" y="417576"/>
            <a:ext cx="10909640" cy="124939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Accuracy &amp; Predict </a:t>
            </a:r>
            <a:endParaRPr lang="en-US" sz="6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1E6EBF1-3AA4-0447-2AD2-E8BB24F6E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211" y="2633472"/>
            <a:ext cx="10170529" cy="358635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2FE02-5263-F614-7CDB-7FEBFBA15A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722E158-ED80-4525-9713-036DC3E1CFE4}" type="datetime1">
              <a:rPr lang="en-US">
                <a:solidFill>
                  <a:schemeClr val="tx1">
                    <a:tint val="75000"/>
                  </a:schemeClr>
                </a:solidFill>
              </a:rPr>
              <a:pPr defTabSz="914400">
                <a:spcAft>
                  <a:spcPts val="600"/>
                </a:spcAft>
              </a:pPr>
              <a:t>7/24/2024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002AEC-9DBA-5034-404D-3AC8C105C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A7A6979-0714-4377-B894-6BE4C2D6E202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 defTabSz="914400">
                <a:spcAft>
                  <a:spcPts val="600"/>
                </a:spcAft>
              </a:pPr>
              <a:t>63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1195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3263B-CACB-9DFE-4E3C-3C68AE851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0F2F-27C5-4B9A-BA14-9DE7929EE518}" type="datetime1">
              <a:rPr lang="en-LK"/>
              <a:t>07/24/2024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272C59-974D-4A86-6F0A-CF7C599AA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54110E-460E-8FDC-3F59-93B6CB55E1FA}"/>
              </a:ext>
            </a:extLst>
          </p:cNvPr>
          <p:cNvSpPr txBox="1"/>
          <p:nvPr/>
        </p:nvSpPr>
        <p:spPr>
          <a:xfrm>
            <a:off x="421341" y="408534"/>
            <a:ext cx="443368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ea typeface="+mn-lt"/>
                <a:cs typeface="+mn-lt"/>
              </a:rPr>
              <a:t>Future Works </a:t>
            </a:r>
            <a:r>
              <a:rPr lang="en-US" sz="3600" b="1">
                <a:solidFill>
                  <a:srgbClr val="FF0000"/>
                </a:solidFill>
                <a:ea typeface="+mn-lt"/>
                <a:cs typeface="+mn-lt"/>
              </a:rPr>
              <a:t>(-50%)</a:t>
            </a:r>
            <a:endParaRPr lang="en-US">
              <a:solidFill>
                <a:srgbClr val="FF0000"/>
              </a:solidFill>
            </a:endParaRPr>
          </a:p>
        </p:txBody>
      </p:sp>
      <p:pic>
        <p:nvPicPr>
          <p:cNvPr id="8" name="Picture 7" descr="A coconut and a bottle of oil&#10;&#10;Description automatically generated">
            <a:extLst>
              <a:ext uri="{FF2B5EF4-FFF2-40B4-BE49-F238E27FC236}">
                <a16:creationId xmlns:a16="http://schemas.microsoft.com/office/drawing/2014/main" id="{40597B21-6360-4E71-B51D-B809186FE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4191" y="4131449"/>
            <a:ext cx="2539380" cy="22194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B1D7AD-F69F-D28C-A3CC-2DBB3986D5FA}"/>
              </a:ext>
            </a:extLst>
          </p:cNvPr>
          <p:cNvSpPr txBox="1"/>
          <p:nvPr/>
        </p:nvSpPr>
        <p:spPr>
          <a:xfrm>
            <a:off x="936831" y="1583376"/>
            <a:ext cx="51677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Collect coconut oil sample images 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8972D-875A-CFA9-AF34-65B81F6932A2}"/>
              </a:ext>
            </a:extLst>
          </p:cNvPr>
          <p:cNvSpPr/>
          <p:nvPr/>
        </p:nvSpPr>
        <p:spPr>
          <a:xfrm>
            <a:off x="2688683" y="6504877"/>
            <a:ext cx="5402146" cy="284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28F28-E4C0-21AF-75D9-E3620960C07E}"/>
              </a:ext>
            </a:extLst>
          </p:cNvPr>
          <p:cNvSpPr txBox="1"/>
          <p:nvPr/>
        </p:nvSpPr>
        <p:spPr>
          <a:xfrm>
            <a:off x="933531" y="2292597"/>
            <a:ext cx="58505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Develop ML module  to predict the quality of coconut oil using sample images data set and CNN algorithm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ACC830-2524-AD03-267D-5868B40467B1}"/>
              </a:ext>
            </a:extLst>
          </p:cNvPr>
          <p:cNvSpPr txBox="1"/>
          <p:nvPr/>
        </p:nvSpPr>
        <p:spPr>
          <a:xfrm>
            <a:off x="930233" y="3585688"/>
            <a:ext cx="48510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Develop the user interface </a:t>
            </a:r>
          </a:p>
        </p:txBody>
      </p:sp>
    </p:spTree>
    <p:extLst>
      <p:ext uri="{BB962C8B-B14F-4D97-AF65-F5344CB8AC3E}">
        <p14:creationId xmlns:p14="http://schemas.microsoft.com/office/powerpoint/2010/main" val="15733540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25A2-0ABA-476F-93A9-CAE8E1CC4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332656"/>
            <a:ext cx="4511824" cy="953219"/>
          </a:xfrm>
        </p:spPr>
        <p:txBody>
          <a:bodyPr>
            <a:normAutofit/>
          </a:bodyPr>
          <a:lstStyle/>
          <a:p>
            <a:r>
              <a:rPr lang="en-US" sz="4400" b="1">
                <a:solidFill>
                  <a:srgbClr val="8D6D36"/>
                </a:solidFill>
              </a:rPr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3D551-122C-4719-815B-4B734524E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765" y="1457597"/>
            <a:ext cx="11030768" cy="496776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>
              <a:solidFill>
                <a:srgbClr val="0D0D0D"/>
              </a:solidFill>
              <a:ea typeface="+mn-lt"/>
              <a:cs typeface="+mn-lt"/>
            </a:endParaRPr>
          </a:p>
          <a:p>
            <a:endParaRPr lang="en-US" sz="1600">
              <a:ea typeface="+mn-lt"/>
              <a:cs typeface="+mn-lt"/>
            </a:endParaRPr>
          </a:p>
          <a:p>
            <a:r>
              <a:rPr lang="en-US" sz="1600">
                <a:solidFill>
                  <a:srgbClr val="0D0D0D"/>
                </a:solidFill>
                <a:ea typeface="+mn-lt"/>
                <a:cs typeface="+mn-lt"/>
              </a:rPr>
              <a:t>[1]F. M. Dayrit, I. K. D. Dimzon, M. F. Valde, J. E. R. Santos, M. J. M. Garrovillas, and B. J. Villarino, "Quality characteristics of virgin coconut oil: Comparisons with refined coconut oil," </a:t>
            </a:r>
            <a:r>
              <a:rPr lang="en-US" sz="1600" i="1">
                <a:solidFill>
                  <a:srgbClr val="0D0D0D"/>
                </a:solidFill>
                <a:ea typeface="+mn-lt"/>
                <a:cs typeface="+mn-lt"/>
              </a:rPr>
              <a:t>Pure and Applied Chemistry</a:t>
            </a:r>
            <a:r>
              <a:rPr lang="en-US" sz="1600">
                <a:solidFill>
                  <a:srgbClr val="0D0D0D"/>
                </a:solidFill>
                <a:ea typeface="+mn-lt"/>
                <a:cs typeface="+mn-lt"/>
              </a:rPr>
              <a:t>, vol. 83, no. 9, pp. 1789–1799, Aug</a:t>
            </a:r>
            <a:r>
              <a:rPr lang="en-US" sz="1600">
                <a:solidFill>
                  <a:srgbClr val="352C19"/>
                </a:solidFill>
                <a:ea typeface="+mn-lt"/>
                <a:cs typeface="+mn-lt"/>
              </a:rPr>
              <a:t>. 2011, </a:t>
            </a:r>
            <a:r>
              <a:rPr lang="en-US" sz="1600" err="1">
                <a:solidFill>
                  <a:srgbClr val="352C19"/>
                </a:solidFill>
                <a:ea typeface="+mn-lt"/>
                <a:cs typeface="+mn-lt"/>
              </a:rPr>
              <a:t>doi</a:t>
            </a:r>
            <a:r>
              <a:rPr lang="en-US" sz="1600">
                <a:solidFill>
                  <a:srgbClr val="352C19"/>
                </a:solidFill>
                <a:ea typeface="+mn-lt"/>
                <a:cs typeface="+mn-lt"/>
              </a:rPr>
              <a:t>: </a:t>
            </a:r>
            <a:r>
              <a:rPr lang="en-US" sz="1600">
                <a:solidFill>
                  <a:srgbClr val="352C19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10.1351/pac-con-11-04-01</a:t>
            </a:r>
            <a:r>
              <a:rPr lang="en-US" sz="1600">
                <a:solidFill>
                  <a:srgbClr val="352C19"/>
                </a:solidFill>
                <a:ea typeface="+mn-lt"/>
                <a:cs typeface="+mn-lt"/>
              </a:rPr>
              <a:t>.</a:t>
            </a:r>
            <a:endParaRPr lang="en-US" sz="1600">
              <a:solidFill>
                <a:srgbClr val="352C19"/>
              </a:solidFill>
            </a:endParaRPr>
          </a:p>
          <a:p>
            <a:endParaRPr lang="en-US" sz="1600">
              <a:solidFill>
                <a:srgbClr val="352C19"/>
              </a:solidFill>
              <a:ea typeface="+mn-lt"/>
              <a:cs typeface="+mn-lt"/>
            </a:endParaRPr>
          </a:p>
          <a:p>
            <a:r>
              <a:rPr lang="en-US" sz="1600">
                <a:solidFill>
                  <a:srgbClr val="0D0D0D"/>
                </a:solidFill>
                <a:ea typeface="+mn-lt"/>
                <a:cs typeface="+mn-lt"/>
              </a:rPr>
              <a:t>[2]A. </a:t>
            </a:r>
            <a:r>
              <a:rPr lang="en-US" sz="1600" err="1">
                <a:solidFill>
                  <a:srgbClr val="0D0D0D"/>
                </a:solidFill>
                <a:ea typeface="+mn-lt"/>
                <a:cs typeface="+mn-lt"/>
              </a:rPr>
              <a:t>Palananda</a:t>
            </a:r>
            <a:r>
              <a:rPr lang="en-US" sz="1600">
                <a:solidFill>
                  <a:srgbClr val="0D0D0D"/>
                </a:solidFill>
                <a:ea typeface="+mn-lt"/>
                <a:cs typeface="+mn-lt"/>
              </a:rPr>
              <a:t> and W. </a:t>
            </a:r>
            <a:r>
              <a:rPr lang="en-US" sz="1600" err="1">
                <a:solidFill>
                  <a:srgbClr val="0D0D0D"/>
                </a:solidFill>
                <a:ea typeface="+mn-lt"/>
                <a:cs typeface="+mn-lt"/>
              </a:rPr>
              <a:t>Kimpan</a:t>
            </a:r>
            <a:r>
              <a:rPr lang="en-US" sz="1600">
                <a:solidFill>
                  <a:srgbClr val="0D0D0D"/>
                </a:solidFill>
                <a:ea typeface="+mn-lt"/>
                <a:cs typeface="+mn-lt"/>
              </a:rPr>
              <a:t>, “Classification of Adulterated Particle Images in Coconut Oil Using Deep Learning Approaches,” Applied Sciences, vol. 12, no. 2, p. 656, Jan. 2022, </a:t>
            </a:r>
            <a:r>
              <a:rPr lang="en-US" sz="1600" err="1">
                <a:solidFill>
                  <a:srgbClr val="0D0D0D"/>
                </a:solidFill>
                <a:ea typeface="+mn-lt"/>
                <a:cs typeface="+mn-lt"/>
              </a:rPr>
              <a:t>doi</a:t>
            </a:r>
            <a:r>
              <a:rPr lang="en-US" sz="1600">
                <a:solidFill>
                  <a:srgbClr val="0D0D0D"/>
                </a:solidFill>
                <a:ea typeface="+mn-lt"/>
                <a:cs typeface="+mn-lt"/>
              </a:rPr>
              <a:t>: </a:t>
            </a:r>
            <a:r>
              <a:rPr lang="en-US" sz="1600">
                <a:solidFill>
                  <a:srgbClr val="0D0D0D"/>
                </a:solidFill>
                <a:ea typeface="+mn-lt"/>
                <a:cs typeface="+mn-lt"/>
                <a:hlinkClick r:id="rId3"/>
              </a:rPr>
              <a:t>https://doi.org/10.3390/app12020656</a:t>
            </a:r>
            <a:r>
              <a:rPr lang="en-US" sz="1600">
                <a:solidFill>
                  <a:srgbClr val="0D0D0D"/>
                </a:solidFill>
                <a:ea typeface="+mn-lt"/>
                <a:cs typeface="+mn-lt"/>
              </a:rPr>
              <a:t>.</a:t>
            </a:r>
            <a:endParaRPr lang="en-US" sz="1600">
              <a:solidFill>
                <a:srgbClr val="767676"/>
              </a:solidFill>
              <a:ea typeface="+mn-lt"/>
              <a:cs typeface="+mn-lt"/>
            </a:endParaRPr>
          </a:p>
          <a:p>
            <a:endParaRPr lang="en-US" sz="1600">
              <a:solidFill>
                <a:srgbClr val="0D0D0D"/>
              </a:solidFill>
              <a:ea typeface="+mn-lt"/>
              <a:cs typeface="+mn-lt"/>
            </a:endParaRPr>
          </a:p>
          <a:p>
            <a:r>
              <a:rPr lang="en-US" sz="1600">
                <a:solidFill>
                  <a:srgbClr val="0D0D0D"/>
                </a:solidFill>
                <a:ea typeface="+mn-lt"/>
                <a:cs typeface="+mn-lt"/>
              </a:rPr>
              <a:t>[3]A. Rohman, Y. </a:t>
            </a:r>
            <a:r>
              <a:rPr lang="en-US" sz="1600" err="1">
                <a:solidFill>
                  <a:srgbClr val="0D0D0D"/>
                </a:solidFill>
                <a:ea typeface="+mn-lt"/>
                <a:cs typeface="+mn-lt"/>
              </a:rPr>
              <a:t>Irnawati</a:t>
            </a:r>
            <a:r>
              <a:rPr lang="en-US" sz="1600">
                <a:solidFill>
                  <a:srgbClr val="0D0D0D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0D0D0D"/>
                </a:solidFill>
                <a:ea typeface="+mn-lt"/>
                <a:cs typeface="+mn-lt"/>
              </a:rPr>
              <a:t>Erwanto</a:t>
            </a:r>
            <a:r>
              <a:rPr lang="en-US" sz="1600">
                <a:solidFill>
                  <a:srgbClr val="0D0D0D"/>
                </a:solidFill>
                <a:ea typeface="+mn-lt"/>
                <a:cs typeface="+mn-lt"/>
              </a:rPr>
              <a:t>, E. </a:t>
            </a:r>
            <a:r>
              <a:rPr lang="en-US" sz="1600" err="1">
                <a:solidFill>
                  <a:srgbClr val="0D0D0D"/>
                </a:solidFill>
                <a:ea typeface="+mn-lt"/>
                <a:cs typeface="+mn-lt"/>
              </a:rPr>
              <a:t>Lukitaningsih</a:t>
            </a:r>
            <a:r>
              <a:rPr lang="en-US" sz="1600">
                <a:solidFill>
                  <a:srgbClr val="0D0D0D"/>
                </a:solidFill>
                <a:ea typeface="+mn-lt"/>
                <a:cs typeface="+mn-lt"/>
              </a:rPr>
              <a:t>, M. Rafi, N. A. Fadzilah, A. </a:t>
            </a:r>
            <a:r>
              <a:rPr lang="en-US" sz="1600" err="1">
                <a:solidFill>
                  <a:srgbClr val="0D0D0D"/>
                </a:solidFill>
                <a:ea typeface="+mn-lt"/>
                <a:cs typeface="+mn-lt"/>
              </a:rPr>
              <a:t>Windarsih</a:t>
            </a:r>
            <a:r>
              <a:rPr lang="en-US" sz="1600">
                <a:solidFill>
                  <a:srgbClr val="0D0D0D"/>
                </a:solidFill>
                <a:ea typeface="+mn-lt"/>
                <a:cs typeface="+mn-lt"/>
              </a:rPr>
              <a:t>, A. Sulaiman, and Z. Zakaria, "Virgin Coconut Oil: Extraction, Physicochemical Properties, Biological Activities and Its Authentication Analysis," </a:t>
            </a:r>
            <a:r>
              <a:rPr lang="en-US" sz="1600" i="1">
                <a:solidFill>
                  <a:srgbClr val="0D0D0D"/>
                </a:solidFill>
                <a:ea typeface="+mn-lt"/>
                <a:cs typeface="+mn-lt"/>
              </a:rPr>
              <a:t>Food Rev Int.</a:t>
            </a:r>
            <a:r>
              <a:rPr lang="en-US" sz="1600">
                <a:solidFill>
                  <a:srgbClr val="0D0D0D"/>
                </a:solidFill>
                <a:ea typeface="+mn-lt"/>
                <a:cs typeface="+mn-lt"/>
              </a:rPr>
              <a:t>, vol. 37, no. 1, pp. 46–66, 2021. Available at:</a:t>
            </a:r>
            <a:r>
              <a:rPr lang="en-US" sz="1600">
                <a:solidFill>
                  <a:srgbClr val="352C19"/>
                </a:solidFill>
                <a:ea typeface="+mn-lt"/>
                <a:cs typeface="+mn-lt"/>
              </a:rPr>
              <a:t> </a:t>
            </a:r>
            <a:r>
              <a:rPr lang="en-US" sz="1600" u="sng">
                <a:solidFill>
                  <a:srgbClr val="352C19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http://doi.org/10.1080/87559129.2019.1687515</a:t>
            </a:r>
            <a:r>
              <a:rPr lang="en-US" sz="1600" u="sng">
                <a:solidFill>
                  <a:srgbClr val="352C19"/>
                </a:solidFill>
                <a:ea typeface="+mn-lt"/>
                <a:cs typeface="+mn-lt"/>
              </a:rPr>
              <a:t>.</a:t>
            </a:r>
            <a:endParaRPr lang="en-US" sz="1600" u="sng">
              <a:solidFill>
                <a:srgbClr val="352C19"/>
              </a:solidFill>
            </a:endParaRPr>
          </a:p>
          <a:p>
            <a:r>
              <a:rPr lang="en-US" sz="1600">
                <a:solidFill>
                  <a:srgbClr val="352C19"/>
                </a:solidFill>
                <a:ea typeface="+mn-lt"/>
                <a:cs typeface="+mn-lt"/>
              </a:rPr>
              <a:t>[4]A. </a:t>
            </a:r>
            <a:r>
              <a:rPr lang="en-US" sz="1600" err="1">
                <a:solidFill>
                  <a:srgbClr val="352C19"/>
                </a:solidFill>
                <a:ea typeface="+mn-lt"/>
                <a:cs typeface="+mn-lt"/>
              </a:rPr>
              <a:t>Palananda</a:t>
            </a:r>
            <a:r>
              <a:rPr lang="en-US" sz="1600">
                <a:solidFill>
                  <a:srgbClr val="352C19"/>
                </a:solidFill>
                <a:ea typeface="+mn-lt"/>
                <a:cs typeface="+mn-lt"/>
              </a:rPr>
              <a:t> and W. </a:t>
            </a:r>
            <a:r>
              <a:rPr lang="en-US" sz="1600" err="1">
                <a:solidFill>
                  <a:srgbClr val="352C19"/>
                </a:solidFill>
                <a:ea typeface="+mn-lt"/>
                <a:cs typeface="+mn-lt"/>
              </a:rPr>
              <a:t>Kimpan</a:t>
            </a:r>
            <a:r>
              <a:rPr lang="en-US" sz="1600">
                <a:solidFill>
                  <a:srgbClr val="352C19"/>
                </a:solidFill>
                <a:ea typeface="+mn-lt"/>
                <a:cs typeface="+mn-lt"/>
              </a:rPr>
              <a:t>,"Turbidity of Coconut Oil Determination Using the MAMoH Method in Image </a:t>
            </a:r>
            <a:r>
              <a:rPr lang="en-US" sz="1600" err="1">
                <a:solidFill>
                  <a:srgbClr val="352C19"/>
                </a:solidFill>
                <a:ea typeface="+mn-lt"/>
                <a:cs typeface="+mn-lt"/>
              </a:rPr>
              <a:t>Processing,"IEEE</a:t>
            </a:r>
            <a:r>
              <a:rPr lang="en-US" sz="1600">
                <a:solidFill>
                  <a:srgbClr val="352C19"/>
                </a:solidFill>
                <a:ea typeface="+mn-lt"/>
                <a:cs typeface="+mn-lt"/>
              </a:rPr>
              <a:t> Access, vol. 9, pp. 41494-41505, 2021,doi: 10.1109/ACCESS.2021.3065004.</a:t>
            </a:r>
            <a:endParaRPr lang="en-US"/>
          </a:p>
          <a:p>
            <a:endParaRPr lang="en-US" sz="1600"/>
          </a:p>
          <a:p>
            <a:endParaRPr lang="en-US" sz="16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2D567-D9C6-BB57-6EB2-CCFE732CE588}"/>
              </a:ext>
            </a:extLst>
          </p:cNvPr>
          <p:cNvSpPr/>
          <p:nvPr/>
        </p:nvSpPr>
        <p:spPr>
          <a:xfrm>
            <a:off x="2587925" y="6421827"/>
            <a:ext cx="5624422" cy="422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D8E3A3-ACBB-6D61-3940-0FF9DCC46A07}"/>
              </a:ext>
            </a:extLst>
          </p:cNvPr>
          <p:cNvSpPr txBox="1"/>
          <p:nvPr/>
        </p:nvSpPr>
        <p:spPr>
          <a:xfrm>
            <a:off x="3558397" y="6479286"/>
            <a:ext cx="3833747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>
                <a:ea typeface="+mn-lt"/>
                <a:cs typeface="+mn-lt"/>
              </a:rPr>
              <a:t>IT21061066 | </a:t>
            </a:r>
            <a:r>
              <a:rPr lang="en-GB" sz="1400">
                <a:latin typeface="Calibri"/>
                <a:cs typeface="Calibri"/>
              </a:rPr>
              <a:t>Bandara A.M.S.S </a:t>
            </a:r>
            <a:r>
              <a:rPr lang="en-US" sz="1400">
                <a:ea typeface="+mn-lt"/>
                <a:cs typeface="+mn-lt"/>
              </a:rPr>
              <a:t>| RP-059</a:t>
            </a:r>
            <a:endParaRPr lang="en-US" sz="1400">
              <a:solidFill>
                <a:srgbClr val="808080"/>
              </a:solidFill>
              <a:ea typeface="+mn-lt"/>
              <a:cs typeface="+mn-lt"/>
            </a:endParaRPr>
          </a:p>
          <a:p>
            <a:endParaRPr lang="en-LK" sz="1400"/>
          </a:p>
        </p:txBody>
      </p:sp>
      <p:pic>
        <p:nvPicPr>
          <p:cNvPr id="5" name="Picture 4" descr="A logo of a palm tree&#10;&#10;Description automatically generated">
            <a:extLst>
              <a:ext uri="{FF2B5EF4-FFF2-40B4-BE49-F238E27FC236}">
                <a16:creationId xmlns:a16="http://schemas.microsoft.com/office/drawing/2014/main" id="{7AF8548E-5148-D4F6-63B9-F91147CB70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  <p:pic>
        <p:nvPicPr>
          <p:cNvPr id="7" name="Picture 6" descr="A coconut and a bottle of oil&#10;&#10;Description automatically generated">
            <a:extLst>
              <a:ext uri="{FF2B5EF4-FFF2-40B4-BE49-F238E27FC236}">
                <a16:creationId xmlns:a16="http://schemas.microsoft.com/office/drawing/2014/main" id="{83DD4B2A-A782-47F0-2932-013881651F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5401" y="4669330"/>
            <a:ext cx="2084742" cy="186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0976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000">
              <a:schemeClr val="tx1"/>
            </a:gs>
            <a:gs pos="100000">
              <a:srgbClr val="352C19"/>
            </a:gs>
            <a:gs pos="100000">
              <a:srgbClr val="4E3B21"/>
            </a:gs>
            <a:gs pos="96000">
              <a:srgbClr val="2B1A10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937" y="3401715"/>
            <a:ext cx="7608169" cy="675464"/>
          </a:xfrm>
        </p:spPr>
        <p:txBody>
          <a:bodyPr>
            <a:no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IT21078378 | </a:t>
            </a:r>
            <a:r>
              <a:rPr lang="en-GB" sz="4400">
                <a:solidFill>
                  <a:schemeClr val="bg1"/>
                </a:solidFill>
                <a:effectLst/>
                <a:latin typeface="Calibri"/>
                <a:cs typeface="Calibri"/>
              </a:rPr>
              <a:t>Fernando W.P.A.M </a:t>
            </a:r>
            <a:br>
              <a:rPr lang="en-GB" sz="4400">
                <a:effectLst/>
              </a:rPr>
            </a:b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85774" y="4619382"/>
            <a:ext cx="7591762" cy="1000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The Decentralized Demand and Supply Platform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770636-5A90-964F-8413-C98B4F03A730}"/>
              </a:ext>
            </a:extLst>
          </p:cNvPr>
          <p:cNvSpPr/>
          <p:nvPr/>
        </p:nvSpPr>
        <p:spPr>
          <a:xfrm>
            <a:off x="10315398" y="18661"/>
            <a:ext cx="1872208" cy="22322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>
              <a:solidFill>
                <a:schemeClr val="bg1"/>
              </a:solidFill>
            </a:endParaRPr>
          </a:p>
        </p:txBody>
      </p:sp>
      <p:pic>
        <p:nvPicPr>
          <p:cNvPr id="3" name="Graphic 2" descr="Layers Design outline">
            <a:extLst>
              <a:ext uri="{FF2B5EF4-FFF2-40B4-BE49-F238E27FC236}">
                <a16:creationId xmlns:a16="http://schemas.microsoft.com/office/drawing/2014/main" id="{8DFEFD84-D146-2F07-BC73-92838BBC0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1920788" y="-1683568"/>
            <a:ext cx="3841576" cy="9793088"/>
          </a:xfrm>
          <a:prstGeom prst="rect">
            <a:avLst/>
          </a:prstGeom>
        </p:spPr>
      </p:pic>
      <p:pic>
        <p:nvPicPr>
          <p:cNvPr id="7" name="Graphic 6" descr="Layers Design outline">
            <a:extLst>
              <a:ext uri="{FF2B5EF4-FFF2-40B4-BE49-F238E27FC236}">
                <a16:creationId xmlns:a16="http://schemas.microsoft.com/office/drawing/2014/main" id="{6A7CDECF-C8C3-74DC-6C4D-6844E434A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-38640" y="-1323528"/>
            <a:ext cx="3841576" cy="90730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D6C91B-9F9F-D4E4-F06F-D3F3B6F95F97}"/>
              </a:ext>
            </a:extLst>
          </p:cNvPr>
          <p:cNvSpPr txBox="1"/>
          <p:nvPr/>
        </p:nvSpPr>
        <p:spPr>
          <a:xfrm>
            <a:off x="5975864" y="3677069"/>
            <a:ext cx="2166607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SE Specialization</a:t>
            </a:r>
            <a:endParaRPr lang="en-LK" sz="2000">
              <a:solidFill>
                <a:schemeClr val="bg1"/>
              </a:solidFill>
            </a:endParaRPr>
          </a:p>
        </p:txBody>
      </p:sp>
      <p:pic>
        <p:nvPicPr>
          <p:cNvPr id="10" name="Picture 9" descr="A person sitting on the beach&#10;&#10;Description automatically generated">
            <a:extLst>
              <a:ext uri="{FF2B5EF4-FFF2-40B4-BE49-F238E27FC236}">
                <a16:creationId xmlns:a16="http://schemas.microsoft.com/office/drawing/2014/main" id="{A59DE7AA-0639-DFDC-EF3E-A927EEB67D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374" t="9258" r="52060" b="42887"/>
          <a:stretch/>
        </p:blipFill>
        <p:spPr>
          <a:xfrm rot="5400000">
            <a:off x="10135456" y="201877"/>
            <a:ext cx="2234201" cy="18728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C7C3EA-2B9C-2495-4A82-C550ACA7DFCE}"/>
              </a:ext>
            </a:extLst>
          </p:cNvPr>
          <p:cNvSpPr txBox="1"/>
          <p:nvPr/>
        </p:nvSpPr>
        <p:spPr>
          <a:xfrm>
            <a:off x="10486623" y="6452283"/>
            <a:ext cx="19656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666CDFA5-BA9D-684C-B22A-F88BCDB388A6}" type="datetime1">
              <a:rPr lang="en-US" sz="1200" smtClean="0">
                <a:solidFill>
                  <a:schemeClr val="bg1"/>
                </a:solidFill>
              </a:rPr>
              <a:pPr/>
              <a:t>7/24/2024</a:t>
            </a:fld>
            <a:r>
              <a:rPr lang="en-US" sz="1200">
                <a:solidFill>
                  <a:schemeClr val="bg1"/>
                </a:solidFill>
              </a:rPr>
              <a:t>                29</a:t>
            </a:r>
            <a:endParaRPr lang="en-LK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0F813B-D9F9-6F8C-349A-753A4227E3AE}"/>
              </a:ext>
            </a:extLst>
          </p:cNvPr>
          <p:cNvSpPr txBox="1"/>
          <p:nvPr/>
        </p:nvSpPr>
        <p:spPr>
          <a:xfrm>
            <a:off x="4460429" y="6449201"/>
            <a:ext cx="3841578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IT21078378 | </a:t>
            </a:r>
            <a:r>
              <a:rPr lang="en-GB" sz="14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Fernando W.P.A.M </a:t>
            </a:r>
            <a:r>
              <a:rPr lang="en-LK" sz="1400">
                <a:solidFill>
                  <a:srgbClr val="FFFFFF"/>
                </a:solidFill>
              </a:rPr>
              <a:t>| RP-059</a:t>
            </a:r>
          </a:p>
        </p:txBody>
      </p:sp>
      <p:pic>
        <p:nvPicPr>
          <p:cNvPr id="4" name="Picture 3" descr="A logo of a palm tree&#10;&#10;Description automatically generated">
            <a:extLst>
              <a:ext uri="{FF2B5EF4-FFF2-40B4-BE49-F238E27FC236}">
                <a16:creationId xmlns:a16="http://schemas.microsoft.com/office/drawing/2014/main" id="{6B87A370-24BF-CE8D-0FA0-4B22664DDC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958" y="5187798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866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A5D0-8507-D462-4FE5-68A15DBA3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20"/>
            <a:ext cx="10515600" cy="1325563"/>
          </a:xfrm>
        </p:spPr>
        <p:txBody>
          <a:bodyPr/>
          <a:lstStyle/>
          <a:p>
            <a:r>
              <a:rPr lang="en-LK" sz="4400" b="1">
                <a:solidFill>
                  <a:srgbClr val="73582D"/>
                </a:solidFill>
              </a:rPr>
              <a:t>Background</a:t>
            </a:r>
            <a:r>
              <a:rPr lang="en-LK" sz="4400" b="1"/>
              <a:t> of the Study</a:t>
            </a:r>
            <a:endParaRPr lang="en-LK" b="1"/>
          </a:p>
        </p:txBody>
      </p:sp>
      <p:pic>
        <p:nvPicPr>
          <p:cNvPr id="7" name="Graphic 6" descr="Layers Design outline">
            <a:extLst>
              <a:ext uri="{FF2B5EF4-FFF2-40B4-BE49-F238E27FC236}">
                <a16:creationId xmlns:a16="http://schemas.microsoft.com/office/drawing/2014/main" id="{5E7FC5CA-11B9-2A73-2EC8-90CC55577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271212" y="-1107504"/>
            <a:ext cx="3841576" cy="6264696"/>
          </a:xfrm>
          <a:prstGeom prst="rect">
            <a:avLst/>
          </a:prstGeom>
        </p:spPr>
      </p:pic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EF9966E-B920-3938-27FD-2BFF4D8AA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271212" y="1844824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2903FCE0-F2E0-2F66-C567-8740B949C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8386192" y="296652"/>
            <a:ext cx="3841576" cy="62646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0E4CD3-C5F5-77ED-97F9-C01FF3A005F5}"/>
              </a:ext>
            </a:extLst>
          </p:cNvPr>
          <p:cNvSpPr txBox="1"/>
          <p:nvPr/>
        </p:nvSpPr>
        <p:spPr>
          <a:xfrm>
            <a:off x="4960869" y="2030174"/>
            <a:ext cx="7061200" cy="498598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000" b="1">
                <a:solidFill>
                  <a:srgbClr val="29261B"/>
                </a:solidFill>
                <a:ea typeface="+mn-lt"/>
                <a:cs typeface="+mn-lt"/>
              </a:rPr>
              <a:t>How much coconut oil should be required by each country? </a:t>
            </a:r>
            <a:br>
              <a:rPr lang="en-GB" sz="3000" b="1">
                <a:ea typeface="+mn-lt"/>
                <a:cs typeface="+mn-lt"/>
              </a:rPr>
            </a:br>
            <a:endParaRPr lang="en-GB" sz="3000" b="1" i="0" u="none" strike="noStrike">
              <a:effectLst/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000" b="1">
                <a:solidFill>
                  <a:srgbClr val="29261B"/>
                </a:solidFill>
                <a:ea typeface="+mn-lt"/>
                <a:cs typeface="+mn-lt"/>
              </a:rPr>
              <a:t>How much coconut oil should be produced?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3000" b="1">
              <a:solidFill>
                <a:srgbClr val="29261B"/>
              </a:solidFill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000" b="1">
                <a:solidFill>
                  <a:srgbClr val="29261B"/>
                </a:solidFill>
                <a:ea typeface="+mn-lt"/>
                <a:cs typeface="+mn-lt"/>
              </a:rPr>
              <a:t>What percentage should be distributed </a:t>
            </a:r>
            <a:r>
              <a:rPr lang="en-GB" sz="3000" b="1" i="0" u="none" strike="noStrike">
                <a:solidFill>
                  <a:srgbClr val="29261B"/>
                </a:solidFill>
                <a:effectLst/>
                <a:ea typeface="+mn-lt"/>
                <a:cs typeface="+mn-lt"/>
              </a:rPr>
              <a:t>to </a:t>
            </a:r>
            <a:r>
              <a:rPr lang="en-GB" sz="3000" b="1">
                <a:solidFill>
                  <a:srgbClr val="29261B"/>
                </a:solidFill>
                <a:ea typeface="+mn-lt"/>
                <a:cs typeface="+mn-lt"/>
              </a:rPr>
              <a:t>each country each industry?</a:t>
            </a:r>
            <a:endParaRPr lang="en-GB" sz="3000" b="1">
              <a:solidFill>
                <a:srgbClr val="29261B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400" b="1" i="0" u="none" strike="noStrike">
              <a:solidFill>
                <a:srgbClr val="29261B"/>
              </a:solidFill>
              <a:effectLst/>
            </a:endParaRPr>
          </a:p>
          <a:p>
            <a:pPr algn="l"/>
            <a:endParaRPr lang="en-GB" sz="2400" b="1" i="0" u="none" strike="noStrike">
              <a:solidFill>
                <a:srgbClr val="29261B"/>
              </a:solidFill>
              <a:effectLst/>
            </a:endParaRPr>
          </a:p>
        </p:txBody>
      </p:sp>
      <p:pic>
        <p:nvPicPr>
          <p:cNvPr id="8" name="Picture 7" descr="A pie chart of food industry&#10;&#10;Description automatically generated">
            <a:extLst>
              <a:ext uri="{FF2B5EF4-FFF2-40B4-BE49-F238E27FC236}">
                <a16:creationId xmlns:a16="http://schemas.microsoft.com/office/drawing/2014/main" id="{1D2FBF6C-0101-3D08-1C59-FFB0A7BAF1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185" t="7456" r="-711" b="7456"/>
          <a:stretch/>
        </p:blipFill>
        <p:spPr>
          <a:xfrm>
            <a:off x="1067378" y="3991881"/>
            <a:ext cx="2676748" cy="2489097"/>
          </a:xfrm>
          <a:prstGeom prst="rect">
            <a:avLst/>
          </a:prstGeom>
        </p:spPr>
      </p:pic>
      <p:pic>
        <p:nvPicPr>
          <p:cNvPr id="6" name="Picture 5" descr="A pie chart of food industry&#10;&#10;Description automatically generated">
            <a:extLst>
              <a:ext uri="{FF2B5EF4-FFF2-40B4-BE49-F238E27FC236}">
                <a16:creationId xmlns:a16="http://schemas.microsoft.com/office/drawing/2014/main" id="{91D66AF2-2EB2-B272-923F-DFE558DA75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6712" b="418"/>
          <a:stretch/>
        </p:blipFill>
        <p:spPr>
          <a:xfrm>
            <a:off x="1206261" y="1353397"/>
            <a:ext cx="2683099" cy="27098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6CAFD5-F326-2C67-A043-CEC57A6D37E9}"/>
              </a:ext>
            </a:extLst>
          </p:cNvPr>
          <p:cNvSpPr txBox="1"/>
          <p:nvPr/>
        </p:nvSpPr>
        <p:spPr>
          <a:xfrm>
            <a:off x="4460429" y="6531579"/>
            <a:ext cx="3841578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>
                <a:solidFill>
                  <a:srgbClr val="000000"/>
                </a:solidFill>
              </a:rPr>
              <a:t>IT21078378 | </a:t>
            </a: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Fernando W.P.A.M </a:t>
            </a:r>
            <a:r>
              <a:rPr lang="en-LK" sz="1400">
                <a:solidFill>
                  <a:srgbClr val="000000"/>
                </a:solidFill>
              </a:rPr>
              <a:t>| RP-059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13B91E-3C89-B427-B666-3B5BDB1466AD}"/>
              </a:ext>
            </a:extLst>
          </p:cNvPr>
          <p:cNvSpPr txBox="1"/>
          <p:nvPr/>
        </p:nvSpPr>
        <p:spPr>
          <a:xfrm>
            <a:off x="4209166" y="1391742"/>
            <a:ext cx="7061200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3000">
                <a:solidFill>
                  <a:srgbClr val="29261B"/>
                </a:solidFill>
                <a:ea typeface="+mn-lt"/>
                <a:cs typeface="+mn-lt"/>
              </a:rPr>
              <a:t>When the economy changes,</a:t>
            </a:r>
            <a:br>
              <a:rPr lang="en-GB" sz="3000" b="1">
                <a:ea typeface="+mn-lt"/>
                <a:cs typeface="+mn-lt"/>
              </a:rPr>
            </a:br>
            <a:endParaRPr lang="en-GB" sz="3000" i="0" u="none" strike="noStrike">
              <a:solidFill>
                <a:srgbClr val="000000"/>
              </a:solidFill>
              <a:effectLst/>
              <a:ea typeface="+mn-lt"/>
              <a:cs typeface="+mn-lt"/>
            </a:endParaRPr>
          </a:p>
        </p:txBody>
      </p:sp>
      <p:pic>
        <p:nvPicPr>
          <p:cNvPr id="3" name="Picture 2" descr="A logo of a palm tree&#10;&#10;Description automatically generated">
            <a:extLst>
              <a:ext uri="{FF2B5EF4-FFF2-40B4-BE49-F238E27FC236}">
                <a16:creationId xmlns:a16="http://schemas.microsoft.com/office/drawing/2014/main" id="{DEC584DF-CCFE-741F-FD21-9877005547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7978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000">
              <a:schemeClr val="tx1"/>
            </a:gs>
            <a:gs pos="100000">
              <a:srgbClr val="352C19"/>
            </a:gs>
            <a:gs pos="100000">
              <a:srgbClr val="4E3B21"/>
            </a:gs>
            <a:gs pos="96000">
              <a:srgbClr val="2B1A10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0CAFA-210C-0A6E-0669-8267438A9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631231"/>
            <a:ext cx="6751273" cy="1325563"/>
          </a:xfrm>
        </p:spPr>
        <p:txBody>
          <a:bodyPr>
            <a:normAutofit/>
          </a:bodyPr>
          <a:lstStyle/>
          <a:p>
            <a:r>
              <a:rPr lang="en-US" sz="4800" b="1">
                <a:solidFill>
                  <a:schemeClr val="bg1"/>
                </a:solidFill>
              </a:rPr>
              <a:t>RESEARCH PROBLEM</a:t>
            </a:r>
            <a:endParaRPr lang="en-LK" sz="4800" b="1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86B47B-0B05-4BDE-E7E3-3D541F8FA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6560" y="6356351"/>
            <a:ext cx="582960" cy="372608"/>
          </a:xfrm>
        </p:spPr>
        <p:txBody>
          <a:bodyPr/>
          <a:lstStyle/>
          <a:p>
            <a:fld id="{8A7A6979-0714-4377-B894-6BE4C2D6E202}" type="slidenum">
              <a:rPr lang="en-US" smtClean="0">
                <a:solidFill>
                  <a:schemeClr val="bg1"/>
                </a:solidFill>
              </a:rPr>
              <a:pPr/>
              <a:t>68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Graphic 5" descr="Layers Design outline">
            <a:extLst>
              <a:ext uri="{FF2B5EF4-FFF2-40B4-BE49-F238E27FC236}">
                <a16:creationId xmlns:a16="http://schemas.microsoft.com/office/drawing/2014/main" id="{5ED51749-16F8-67E9-1551-EA4244C54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116995" y="3725652"/>
            <a:ext cx="3841576" cy="6264696"/>
          </a:xfrm>
          <a:prstGeom prst="rect">
            <a:avLst/>
          </a:prstGeom>
        </p:spPr>
      </p:pic>
      <p:pic>
        <p:nvPicPr>
          <p:cNvPr id="8" name="Graphic 7" descr="Layers Design outline">
            <a:extLst>
              <a:ext uri="{FF2B5EF4-FFF2-40B4-BE49-F238E27FC236}">
                <a16:creationId xmlns:a16="http://schemas.microsoft.com/office/drawing/2014/main" id="{9B7D46ED-302A-2DF6-871C-9B19C768A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627040" y="3725652"/>
            <a:ext cx="3841576" cy="6264696"/>
          </a:xfrm>
          <a:prstGeom prst="rect">
            <a:avLst/>
          </a:prstGeom>
        </p:spPr>
      </p:pic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91D50168-988A-E628-3DB3-7FECA4E0A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606950" y="3725652"/>
            <a:ext cx="3841576" cy="62646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CCEB2C-2D5D-F1D3-33DE-7D29293374E6}"/>
              </a:ext>
            </a:extLst>
          </p:cNvPr>
          <p:cNvSpPr txBox="1"/>
          <p:nvPr/>
        </p:nvSpPr>
        <p:spPr>
          <a:xfrm>
            <a:off x="5581899" y="403326"/>
            <a:ext cx="6144140" cy="6319487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marL="457200" indent="-457200">
              <a:buFont typeface="Arial"/>
              <a:buChar char="•"/>
            </a:pPr>
            <a:br>
              <a:rPr lang="en-US" sz="3000">
                <a:ea typeface="+mn-lt"/>
                <a:cs typeface="+mn-lt"/>
              </a:rPr>
            </a:br>
            <a:endParaRPr lang="en-US" sz="3000">
              <a:solidFill>
                <a:schemeClr val="bg1"/>
              </a:solidFill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endParaRPr lang="en-US" sz="3000">
              <a:solidFill>
                <a:srgbClr val="000000"/>
              </a:solidFill>
              <a:latin typeface="Aptos" panose="02110004020202020204"/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US" sz="3000">
                <a:solidFill>
                  <a:schemeClr val="bg1"/>
                </a:solidFill>
                <a:ea typeface="+mn-lt"/>
                <a:cs typeface="+mn-lt"/>
              </a:rPr>
              <a:t>Lack of a country-wise demand predicting system.</a:t>
            </a:r>
            <a:br>
              <a:rPr lang="en-US" sz="3000">
                <a:ea typeface="+mn-lt"/>
                <a:cs typeface="+mn-lt"/>
              </a:rPr>
            </a:br>
            <a:endParaRPr lang="en-US" sz="3000">
              <a:solidFill>
                <a:schemeClr val="bg1"/>
              </a:solidFill>
              <a:ea typeface="+mn-lt"/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US" sz="3000">
                <a:solidFill>
                  <a:schemeClr val="bg1"/>
                </a:solidFill>
                <a:ea typeface="+mn-lt"/>
                <a:cs typeface="+mn-lt"/>
              </a:rPr>
              <a:t>Lack of predicting the profitable countries to export in the future.</a:t>
            </a:r>
            <a:br>
              <a:rPr lang="en-US" sz="3000">
                <a:ea typeface="+mn-lt"/>
                <a:cs typeface="+mn-lt"/>
              </a:rPr>
            </a:br>
            <a:endParaRPr lang="en-US" sz="3000">
              <a:solidFill>
                <a:schemeClr val="bg1"/>
              </a:solidFill>
              <a:latin typeface="Aptos" panose="02110004020202020204"/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US" sz="3000">
                <a:solidFill>
                  <a:schemeClr val="bg1"/>
                </a:solidFill>
                <a:ea typeface="+mn-lt"/>
                <a:cs typeface="+mn-lt"/>
              </a:rPr>
              <a:t>Lack of an industry distribution percentage predicting system.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endParaRPr lang="en-GB" b="1">
              <a:solidFill>
                <a:srgbClr val="FFFFFF"/>
              </a:solidFill>
              <a:latin typeface="Aptos" panose="02110004020202020204"/>
              <a:cs typeface="Arial"/>
            </a:endParaRPr>
          </a:p>
        </p:txBody>
      </p:sp>
      <p:pic>
        <p:nvPicPr>
          <p:cNvPr id="3" name="Picture 2" descr="A diagram of a building&#10;&#10;Description automatically generated">
            <a:extLst>
              <a:ext uri="{FF2B5EF4-FFF2-40B4-BE49-F238E27FC236}">
                <a16:creationId xmlns:a16="http://schemas.microsoft.com/office/drawing/2014/main" id="{4E2DD4EB-20C5-9CF8-B597-82FC4EA70D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908" t="-1103" r="-553" b="1103"/>
          <a:stretch/>
        </p:blipFill>
        <p:spPr>
          <a:xfrm>
            <a:off x="815126" y="1955109"/>
            <a:ext cx="4289323" cy="42500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A5C80C-FF4A-FD15-30D0-F67E54D4EF20}"/>
              </a:ext>
            </a:extLst>
          </p:cNvPr>
          <p:cNvSpPr txBox="1"/>
          <p:nvPr/>
        </p:nvSpPr>
        <p:spPr>
          <a:xfrm>
            <a:off x="4470726" y="6387417"/>
            <a:ext cx="3841578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IT21078378 | </a:t>
            </a:r>
            <a:r>
              <a:rPr lang="en-GB" sz="14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Fernando W.P.A.M </a:t>
            </a:r>
            <a:r>
              <a:rPr lang="en-LK" sz="1400">
                <a:solidFill>
                  <a:srgbClr val="FFFFFF"/>
                </a:solidFill>
              </a:rPr>
              <a:t>| RP-059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E7DAB6-5850-6E04-67F1-F3858D5FADAD}"/>
              </a:ext>
            </a:extLst>
          </p:cNvPr>
          <p:cNvSpPr txBox="1"/>
          <p:nvPr/>
        </p:nvSpPr>
        <p:spPr>
          <a:xfrm>
            <a:off x="9906472" y="6385023"/>
            <a:ext cx="13454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35F4086-0B76-A94A-82CC-19E32AB7C527}" type="datetime1">
              <a:rPr lang="en-US" sz="1400" smtClean="0">
                <a:solidFill>
                  <a:schemeClr val="bg1"/>
                </a:solidFill>
              </a:rPr>
              <a:pPr/>
              <a:t>7/24/2024</a:t>
            </a:fld>
            <a:endParaRPr lang="en-LK" sz="1400"/>
          </a:p>
        </p:txBody>
      </p:sp>
      <p:pic>
        <p:nvPicPr>
          <p:cNvPr id="7" name="Picture 6" descr="A logo of a palm tree&#10;&#10;Description automatically generated">
            <a:extLst>
              <a:ext uri="{FF2B5EF4-FFF2-40B4-BE49-F238E27FC236}">
                <a16:creationId xmlns:a16="http://schemas.microsoft.com/office/drawing/2014/main" id="{3197A7FB-5416-56B6-7F08-1E30303231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122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A5D0-8507-D462-4FE5-68A15DBA3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sz="4400" b="1">
                <a:solidFill>
                  <a:srgbClr val="73582D"/>
                </a:solidFill>
              </a:rPr>
              <a:t>Research Gap </a:t>
            </a:r>
            <a:r>
              <a:rPr lang="en-LK" sz="4400" b="1"/>
              <a:t>of the Study</a:t>
            </a:r>
            <a:endParaRPr lang="en-LK" b="1"/>
          </a:p>
        </p:txBody>
      </p:sp>
      <p:pic>
        <p:nvPicPr>
          <p:cNvPr id="7" name="Graphic 6" descr="Layers Design outline">
            <a:extLst>
              <a:ext uri="{FF2B5EF4-FFF2-40B4-BE49-F238E27FC236}">
                <a16:creationId xmlns:a16="http://schemas.microsoft.com/office/drawing/2014/main" id="{5E7FC5CA-11B9-2A73-2EC8-90CC55577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271212" y="-1107504"/>
            <a:ext cx="3841576" cy="6264696"/>
          </a:xfrm>
          <a:prstGeom prst="rect">
            <a:avLst/>
          </a:prstGeom>
        </p:spPr>
      </p:pic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EF9966E-B920-3938-27FD-2BFF4D8AA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302104" y="1844824"/>
            <a:ext cx="3831278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2903FCE0-F2E0-2F66-C567-8740B949C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8386192" y="296652"/>
            <a:ext cx="3841576" cy="6264696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34D0B2D-B717-145F-3A5A-C34EC9818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527200"/>
              </p:ext>
            </p:extLst>
          </p:nvPr>
        </p:nvGraphicFramePr>
        <p:xfrm>
          <a:off x="1018243" y="1660450"/>
          <a:ext cx="8090294" cy="45476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68320">
                  <a:extLst>
                    <a:ext uri="{9D8B030D-6E8A-4147-A177-3AD203B41FA5}">
                      <a16:colId xmlns:a16="http://schemas.microsoft.com/office/drawing/2014/main" val="3606428538"/>
                    </a:ext>
                  </a:extLst>
                </a:gridCol>
                <a:gridCol w="1249466">
                  <a:extLst>
                    <a:ext uri="{9D8B030D-6E8A-4147-A177-3AD203B41FA5}">
                      <a16:colId xmlns:a16="http://schemas.microsoft.com/office/drawing/2014/main" val="2479210979"/>
                    </a:ext>
                  </a:extLst>
                </a:gridCol>
                <a:gridCol w="1292551">
                  <a:extLst>
                    <a:ext uri="{9D8B030D-6E8A-4147-A177-3AD203B41FA5}">
                      <a16:colId xmlns:a16="http://schemas.microsoft.com/office/drawing/2014/main" val="901917211"/>
                    </a:ext>
                  </a:extLst>
                </a:gridCol>
                <a:gridCol w="1315272">
                  <a:extLst>
                    <a:ext uri="{9D8B030D-6E8A-4147-A177-3AD203B41FA5}">
                      <a16:colId xmlns:a16="http://schemas.microsoft.com/office/drawing/2014/main" val="3872773131"/>
                    </a:ext>
                  </a:extLst>
                </a:gridCol>
                <a:gridCol w="1264685">
                  <a:extLst>
                    <a:ext uri="{9D8B030D-6E8A-4147-A177-3AD203B41FA5}">
                      <a16:colId xmlns:a16="http://schemas.microsoft.com/office/drawing/2014/main" val="1729102084"/>
                    </a:ext>
                  </a:extLst>
                </a:gridCol>
              </a:tblGrid>
              <a:tr h="658377">
                <a:tc>
                  <a:txBody>
                    <a:bodyPr/>
                    <a:lstStyle/>
                    <a:p>
                      <a:endParaRPr lang="en-LK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K" sz="1200" b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LK" sz="1200" b="1">
                          <a:solidFill>
                            <a:schemeClr val="bg1"/>
                          </a:solidFill>
                        </a:rPr>
                        <a:t>RESEARCH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K" sz="120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LK" sz="1200" b="1">
                          <a:solidFill>
                            <a:schemeClr val="bg1"/>
                          </a:solidFill>
                        </a:rPr>
                        <a:t>RESEARCH 2</a:t>
                      </a:r>
                    </a:p>
                    <a:p>
                      <a:endParaRPr lang="en-LK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K" sz="120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LK" sz="1200" b="1">
                          <a:solidFill>
                            <a:schemeClr val="bg1"/>
                          </a:solidFill>
                        </a:rPr>
                        <a:t>RESEARCH 3</a:t>
                      </a:r>
                    </a:p>
                    <a:p>
                      <a:endParaRPr lang="en-LK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K" sz="120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LK" sz="1200" b="1">
                          <a:solidFill>
                            <a:schemeClr val="bg1"/>
                          </a:solidFill>
                        </a:rPr>
                        <a:t>PROPOSED SOLUTION</a:t>
                      </a:r>
                      <a:endParaRPr lang="en-LK"/>
                    </a:p>
                    <a:p>
                      <a:endParaRPr lang="en-LK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616980"/>
                  </a:ext>
                </a:extLst>
              </a:tr>
              <a:tr h="658377">
                <a:tc>
                  <a:txBody>
                    <a:bodyPr/>
                    <a:lstStyle/>
                    <a:p>
                      <a:r>
                        <a:rPr lang="en-GB" sz="1400" b="0" i="0" u="none" strike="noStrike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Forecast required coconut oil yield based on economy status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K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K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K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K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23979"/>
                  </a:ext>
                </a:extLst>
              </a:tr>
              <a:tr h="65837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400" b="0" i="0" u="none" strike="noStrike" kern="1200" noProof="0">
                          <a:solidFill>
                            <a:schemeClr val="lt1"/>
                          </a:solidFill>
                          <a:effectLst/>
                        </a:rPr>
                        <a:t>Forecast coconut oil price based on countries economy status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K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K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K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K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479316"/>
                  </a:ext>
                </a:extLst>
              </a:tr>
              <a:tr h="658377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kern="1200" noProof="0">
                          <a:solidFill>
                            <a:schemeClr val="lt1"/>
                          </a:solidFill>
                          <a:effectLst/>
                        </a:rPr>
                        <a:t>Forecast how much of coconut oil should be produced to overcome inflation issues</a:t>
                      </a:r>
                      <a:endParaRPr lang="en-GB" sz="1400" b="1" i="0" u="none" strike="noStrike" kern="1200" noProof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K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K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K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K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758743"/>
                  </a:ext>
                </a:extLst>
              </a:tr>
              <a:tr h="65837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400" b="0" i="0" u="none" strike="noStrike" kern="1200" noProof="0">
                          <a:solidFill>
                            <a:schemeClr val="lt1"/>
                          </a:solidFill>
                          <a:effectLst/>
                        </a:rPr>
                        <a:t>Forecast percentages that should be distributed to different countries' sectors as the economy changes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K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K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K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K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146769"/>
                  </a:ext>
                </a:extLst>
              </a:tr>
              <a:tr h="65837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400" b="0" i="0" u="none" strike="noStrike" kern="1200" noProof="0">
                          <a:solidFill>
                            <a:schemeClr val="lt1"/>
                          </a:solidFill>
                          <a:effectLst/>
                        </a:rPr>
                        <a:t>Manipulate expected profit and observe the resulting changes in predicted coconut oil prices and distribution percentages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K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K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K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K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039897"/>
                  </a:ext>
                </a:extLst>
              </a:tr>
            </a:tbl>
          </a:graphicData>
        </a:graphic>
      </p:graphicFrame>
      <p:pic>
        <p:nvPicPr>
          <p:cNvPr id="13" name="Graphic 12" descr="Close with solid fill">
            <a:extLst>
              <a:ext uri="{FF2B5EF4-FFF2-40B4-BE49-F238E27FC236}">
                <a16:creationId xmlns:a16="http://schemas.microsoft.com/office/drawing/2014/main" id="{12BABC10-2B33-0C83-BBA2-87901D6963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5366" y="3209536"/>
            <a:ext cx="457200" cy="457200"/>
          </a:xfrm>
          <a:prstGeom prst="rect">
            <a:avLst/>
          </a:prstGeom>
        </p:spPr>
      </p:pic>
      <p:pic>
        <p:nvPicPr>
          <p:cNvPr id="15" name="Graphic 14" descr="Close with solid fill">
            <a:extLst>
              <a:ext uri="{FF2B5EF4-FFF2-40B4-BE49-F238E27FC236}">
                <a16:creationId xmlns:a16="http://schemas.microsoft.com/office/drawing/2014/main" id="{655D37B6-B9C8-C3B2-6F30-59591FAF5A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5366" y="3939339"/>
            <a:ext cx="457200" cy="457200"/>
          </a:xfrm>
          <a:prstGeom prst="rect">
            <a:avLst/>
          </a:prstGeom>
        </p:spPr>
      </p:pic>
      <p:pic>
        <p:nvPicPr>
          <p:cNvPr id="16" name="Graphic 15" descr="Close with solid fill">
            <a:extLst>
              <a:ext uri="{FF2B5EF4-FFF2-40B4-BE49-F238E27FC236}">
                <a16:creationId xmlns:a16="http://schemas.microsoft.com/office/drawing/2014/main" id="{EE5749C7-A795-8F03-FBA1-5191E6AA6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5366" y="4701339"/>
            <a:ext cx="457200" cy="457200"/>
          </a:xfrm>
          <a:prstGeom prst="rect">
            <a:avLst/>
          </a:prstGeom>
        </p:spPr>
      </p:pic>
      <p:pic>
        <p:nvPicPr>
          <p:cNvPr id="17" name="Graphic 16" descr="Close with solid fill">
            <a:extLst>
              <a:ext uri="{FF2B5EF4-FFF2-40B4-BE49-F238E27FC236}">
                <a16:creationId xmlns:a16="http://schemas.microsoft.com/office/drawing/2014/main" id="{5C5C094B-3F93-7D1E-B1BD-6006FD637F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34634" y="5474071"/>
            <a:ext cx="457200" cy="457200"/>
          </a:xfrm>
          <a:prstGeom prst="rect">
            <a:avLst/>
          </a:prstGeom>
        </p:spPr>
      </p:pic>
      <p:pic>
        <p:nvPicPr>
          <p:cNvPr id="20" name="Graphic 19" descr="Close with solid fill">
            <a:extLst>
              <a:ext uri="{FF2B5EF4-FFF2-40B4-BE49-F238E27FC236}">
                <a16:creationId xmlns:a16="http://schemas.microsoft.com/office/drawing/2014/main" id="{D4E10690-7D6A-8CC1-7210-5F4379AA53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3254" y="2576324"/>
            <a:ext cx="457200" cy="457200"/>
          </a:xfrm>
          <a:prstGeom prst="rect">
            <a:avLst/>
          </a:prstGeom>
        </p:spPr>
      </p:pic>
      <p:pic>
        <p:nvPicPr>
          <p:cNvPr id="21" name="Graphic 20" descr="Close with solid fill">
            <a:extLst>
              <a:ext uri="{FF2B5EF4-FFF2-40B4-BE49-F238E27FC236}">
                <a16:creationId xmlns:a16="http://schemas.microsoft.com/office/drawing/2014/main" id="{271AF298-6B3F-C1D8-60A1-4C9A2FAD11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43986" y="3939339"/>
            <a:ext cx="457200" cy="457200"/>
          </a:xfrm>
          <a:prstGeom prst="rect">
            <a:avLst/>
          </a:prstGeom>
        </p:spPr>
      </p:pic>
      <p:pic>
        <p:nvPicPr>
          <p:cNvPr id="22" name="Graphic 21" descr="Close with solid fill">
            <a:extLst>
              <a:ext uri="{FF2B5EF4-FFF2-40B4-BE49-F238E27FC236}">
                <a16:creationId xmlns:a16="http://schemas.microsoft.com/office/drawing/2014/main" id="{F8EE3A93-3032-CC33-1348-8BAD91B027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43986" y="4669142"/>
            <a:ext cx="457200" cy="457200"/>
          </a:xfrm>
          <a:prstGeom prst="rect">
            <a:avLst/>
          </a:prstGeom>
        </p:spPr>
      </p:pic>
      <p:pic>
        <p:nvPicPr>
          <p:cNvPr id="23" name="Graphic 22" descr="Close with solid fill">
            <a:extLst>
              <a:ext uri="{FF2B5EF4-FFF2-40B4-BE49-F238E27FC236}">
                <a16:creationId xmlns:a16="http://schemas.microsoft.com/office/drawing/2014/main" id="{DFA6B00C-B2D3-B579-2610-968909060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43986" y="5474071"/>
            <a:ext cx="457200" cy="457200"/>
          </a:xfrm>
          <a:prstGeom prst="rect">
            <a:avLst/>
          </a:prstGeom>
        </p:spPr>
      </p:pic>
      <p:pic>
        <p:nvPicPr>
          <p:cNvPr id="25" name="Graphic 24" descr="Tick with solid fill">
            <a:extLst>
              <a:ext uri="{FF2B5EF4-FFF2-40B4-BE49-F238E27FC236}">
                <a16:creationId xmlns:a16="http://schemas.microsoft.com/office/drawing/2014/main" id="{F092D8C0-20CE-CAB8-BCDA-950C1BB90B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82384" y="3198803"/>
            <a:ext cx="457200" cy="457200"/>
          </a:xfrm>
          <a:prstGeom prst="rect">
            <a:avLst/>
          </a:prstGeom>
        </p:spPr>
      </p:pic>
      <p:pic>
        <p:nvPicPr>
          <p:cNvPr id="27" name="Graphic 26" descr="Close with solid fill">
            <a:extLst>
              <a:ext uri="{FF2B5EF4-FFF2-40B4-BE49-F238E27FC236}">
                <a16:creationId xmlns:a16="http://schemas.microsoft.com/office/drawing/2014/main" id="{56E2EDDE-6900-6838-85D9-76889764F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88943" y="3939339"/>
            <a:ext cx="457200" cy="457200"/>
          </a:xfrm>
          <a:prstGeom prst="rect">
            <a:avLst/>
          </a:prstGeom>
        </p:spPr>
      </p:pic>
      <p:pic>
        <p:nvPicPr>
          <p:cNvPr id="28" name="Graphic 27" descr="Close with solid fill">
            <a:extLst>
              <a:ext uri="{FF2B5EF4-FFF2-40B4-BE49-F238E27FC236}">
                <a16:creationId xmlns:a16="http://schemas.microsoft.com/office/drawing/2014/main" id="{11F717F1-4440-F54C-3CDA-ECF002423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88943" y="4669142"/>
            <a:ext cx="457200" cy="457200"/>
          </a:xfrm>
          <a:prstGeom prst="rect">
            <a:avLst/>
          </a:prstGeom>
        </p:spPr>
      </p:pic>
      <p:pic>
        <p:nvPicPr>
          <p:cNvPr id="29" name="Graphic 28" descr="Close with solid fill">
            <a:extLst>
              <a:ext uri="{FF2B5EF4-FFF2-40B4-BE49-F238E27FC236}">
                <a16:creationId xmlns:a16="http://schemas.microsoft.com/office/drawing/2014/main" id="{D19816E7-32F5-64FA-4D32-E241C9706F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88943" y="5474071"/>
            <a:ext cx="457200" cy="457200"/>
          </a:xfrm>
          <a:prstGeom prst="rect">
            <a:avLst/>
          </a:prstGeom>
        </p:spPr>
      </p:pic>
      <p:pic>
        <p:nvPicPr>
          <p:cNvPr id="30" name="Graphic 29" descr="Tick with solid fill">
            <a:extLst>
              <a:ext uri="{FF2B5EF4-FFF2-40B4-BE49-F238E27FC236}">
                <a16:creationId xmlns:a16="http://schemas.microsoft.com/office/drawing/2014/main" id="{460149B0-AF3A-8B4E-5CF1-7FC77F7675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23934" y="2544127"/>
            <a:ext cx="457200" cy="457200"/>
          </a:xfrm>
          <a:prstGeom prst="rect">
            <a:avLst/>
          </a:prstGeom>
        </p:spPr>
      </p:pic>
      <p:pic>
        <p:nvPicPr>
          <p:cNvPr id="31" name="Graphic 30" descr="Tick with solid fill">
            <a:extLst>
              <a:ext uri="{FF2B5EF4-FFF2-40B4-BE49-F238E27FC236}">
                <a16:creationId xmlns:a16="http://schemas.microsoft.com/office/drawing/2014/main" id="{A5AF71B5-C2C2-8286-19A5-6B3C56643F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56131" y="3209536"/>
            <a:ext cx="457200" cy="457200"/>
          </a:xfrm>
          <a:prstGeom prst="rect">
            <a:avLst/>
          </a:prstGeom>
        </p:spPr>
      </p:pic>
      <p:pic>
        <p:nvPicPr>
          <p:cNvPr id="32" name="Graphic 31" descr="Tick with solid fill">
            <a:extLst>
              <a:ext uri="{FF2B5EF4-FFF2-40B4-BE49-F238E27FC236}">
                <a16:creationId xmlns:a16="http://schemas.microsoft.com/office/drawing/2014/main" id="{A734D7F7-0F67-203E-235C-F9DD014A06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56131" y="3939339"/>
            <a:ext cx="457200" cy="457200"/>
          </a:xfrm>
          <a:prstGeom prst="rect">
            <a:avLst/>
          </a:prstGeom>
        </p:spPr>
      </p:pic>
      <p:pic>
        <p:nvPicPr>
          <p:cNvPr id="33" name="Graphic 32" descr="Tick with solid fill">
            <a:extLst>
              <a:ext uri="{FF2B5EF4-FFF2-40B4-BE49-F238E27FC236}">
                <a16:creationId xmlns:a16="http://schemas.microsoft.com/office/drawing/2014/main" id="{26EA963F-2532-DDE1-73FB-135C140D4E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56131" y="4615480"/>
            <a:ext cx="457200" cy="457200"/>
          </a:xfrm>
          <a:prstGeom prst="rect">
            <a:avLst/>
          </a:prstGeom>
        </p:spPr>
      </p:pic>
      <p:pic>
        <p:nvPicPr>
          <p:cNvPr id="34" name="Graphic 33" descr="Tick with solid fill">
            <a:extLst>
              <a:ext uri="{FF2B5EF4-FFF2-40B4-BE49-F238E27FC236}">
                <a16:creationId xmlns:a16="http://schemas.microsoft.com/office/drawing/2014/main" id="{5459CB43-7024-53F9-19D7-4D446551EE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45399" y="5420409"/>
            <a:ext cx="457200" cy="457200"/>
          </a:xfrm>
          <a:prstGeom prst="rect">
            <a:avLst/>
          </a:prstGeom>
        </p:spPr>
      </p:pic>
      <p:pic>
        <p:nvPicPr>
          <p:cNvPr id="35" name="Graphic 34" descr="Close with solid fill">
            <a:extLst>
              <a:ext uri="{FF2B5EF4-FFF2-40B4-BE49-F238E27FC236}">
                <a16:creationId xmlns:a16="http://schemas.microsoft.com/office/drawing/2014/main" id="{5AD3DC1C-5F68-A656-14A9-BC08D1BD72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3254" y="3209535"/>
            <a:ext cx="457200" cy="457200"/>
          </a:xfrm>
          <a:prstGeom prst="rect">
            <a:avLst/>
          </a:prstGeom>
        </p:spPr>
      </p:pic>
      <p:pic>
        <p:nvPicPr>
          <p:cNvPr id="36" name="Graphic 35" descr="Close with solid fill">
            <a:extLst>
              <a:ext uri="{FF2B5EF4-FFF2-40B4-BE49-F238E27FC236}">
                <a16:creationId xmlns:a16="http://schemas.microsoft.com/office/drawing/2014/main" id="{C08BE6DB-F93F-9149-D5B9-D323C945B9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5367" y="2576325"/>
            <a:ext cx="457200" cy="457200"/>
          </a:xfrm>
          <a:prstGeom prst="rect">
            <a:avLst/>
          </a:prstGeom>
        </p:spPr>
      </p:pic>
      <p:pic>
        <p:nvPicPr>
          <p:cNvPr id="37" name="Graphic 36" descr="Tick with solid fill">
            <a:extLst>
              <a:ext uri="{FF2B5EF4-FFF2-40B4-BE49-F238E27FC236}">
                <a16:creationId xmlns:a16="http://schemas.microsoft.com/office/drawing/2014/main" id="{E068EABF-58EA-6898-707E-77B9634AE8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82384" y="2576324"/>
            <a:ext cx="457200" cy="457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1279C8-C0C5-D234-3FF9-6D84AA3C7219}"/>
              </a:ext>
            </a:extLst>
          </p:cNvPr>
          <p:cNvSpPr txBox="1"/>
          <p:nvPr/>
        </p:nvSpPr>
        <p:spPr>
          <a:xfrm>
            <a:off x="4460429" y="6531579"/>
            <a:ext cx="3841578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>
                <a:solidFill>
                  <a:srgbClr val="000000"/>
                </a:solidFill>
              </a:rPr>
              <a:t>IT21078378 | </a:t>
            </a: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Fernando W.P.A.M </a:t>
            </a:r>
            <a:r>
              <a:rPr lang="en-LK" sz="1400">
                <a:solidFill>
                  <a:srgbClr val="000000"/>
                </a:solidFill>
              </a:rPr>
              <a:t>| RP-059</a:t>
            </a:r>
          </a:p>
        </p:txBody>
      </p:sp>
      <p:pic>
        <p:nvPicPr>
          <p:cNvPr id="3" name="Picture 2" descr="A logo of a palm tree&#10;&#10;Description automatically generated">
            <a:extLst>
              <a:ext uri="{FF2B5EF4-FFF2-40B4-BE49-F238E27FC236}">
                <a16:creationId xmlns:a16="http://schemas.microsoft.com/office/drawing/2014/main" id="{F0498B10-2259-D108-7FFE-F38A402544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689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A5D0-8507-D462-4FE5-68A15DBA3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7478"/>
            <a:ext cx="10515600" cy="1325563"/>
          </a:xfrm>
        </p:spPr>
        <p:txBody>
          <a:bodyPr/>
          <a:lstStyle/>
          <a:p>
            <a:pPr algn="ctr"/>
            <a:r>
              <a:rPr lang="en-LK" b="1">
                <a:solidFill>
                  <a:srgbClr val="352C19"/>
                </a:solidFill>
              </a:rPr>
              <a:t>SYSTEM DIAGRAM</a:t>
            </a:r>
          </a:p>
        </p:txBody>
      </p:sp>
      <p:pic>
        <p:nvPicPr>
          <p:cNvPr id="7" name="Graphic 6" descr="Layers Design outline">
            <a:extLst>
              <a:ext uri="{FF2B5EF4-FFF2-40B4-BE49-F238E27FC236}">
                <a16:creationId xmlns:a16="http://schemas.microsoft.com/office/drawing/2014/main" id="{5E7FC5CA-11B9-2A73-2EC8-90CC55577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271212" y="-1107504"/>
            <a:ext cx="3841576" cy="6264696"/>
          </a:xfrm>
          <a:prstGeom prst="rect">
            <a:avLst/>
          </a:prstGeom>
        </p:spPr>
      </p:pic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EF9966E-B920-3938-27FD-2BFF4D8AA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271212" y="1844824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2903FCE0-F2E0-2F66-C567-8740B949C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204412" y="455826"/>
            <a:ext cx="3841577" cy="6264696"/>
          </a:xfrm>
          <a:prstGeom prst="rect">
            <a:avLst/>
          </a:prstGeom>
        </p:spPr>
      </p:pic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CE953592-D3A7-B977-EFAD-57DECDBDE8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8" t="1899" r="140" b="3376"/>
          <a:stretch/>
        </p:blipFill>
        <p:spPr>
          <a:xfrm>
            <a:off x="1668730" y="1014846"/>
            <a:ext cx="7872003" cy="5031439"/>
          </a:xfrm>
          <a:prstGeom prst="rect">
            <a:avLst/>
          </a:prstGeom>
        </p:spPr>
      </p:pic>
      <p:pic>
        <p:nvPicPr>
          <p:cNvPr id="3" name="Picture 2" descr="A logo of a palm tree&#10;&#10;Description automatically generated">
            <a:extLst>
              <a:ext uri="{FF2B5EF4-FFF2-40B4-BE49-F238E27FC236}">
                <a16:creationId xmlns:a16="http://schemas.microsoft.com/office/drawing/2014/main" id="{A9CBF884-14EC-9A4A-0DEE-C4816B1213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770" y="0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3607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000">
              <a:schemeClr val="tx1"/>
            </a:gs>
            <a:gs pos="100000">
              <a:srgbClr val="352C19"/>
            </a:gs>
            <a:gs pos="100000">
              <a:srgbClr val="4E3B21"/>
            </a:gs>
            <a:gs pos="96000">
              <a:srgbClr val="2B1A10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E2BEC-973F-2E13-78DE-95388719C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22" y="76801"/>
            <a:ext cx="3230986" cy="1366751"/>
          </a:xfrm>
        </p:spPr>
        <p:txBody>
          <a:bodyPr/>
          <a:lstStyle/>
          <a:p>
            <a:r>
              <a:rPr lang="en-LK" b="1">
                <a:solidFill>
                  <a:srgbClr val="705C32"/>
                </a:solidFill>
              </a:rPr>
              <a:t>Objectives</a:t>
            </a:r>
            <a:br>
              <a:rPr lang="en-LK" b="1"/>
            </a:br>
            <a:r>
              <a:rPr lang="en-LK">
                <a:solidFill>
                  <a:schemeClr val="bg1"/>
                </a:solidFill>
              </a:rPr>
              <a:t>of the Study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48B29B-5A05-E2DC-B87F-91F840C58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>
                <a:solidFill>
                  <a:schemeClr val="bg1"/>
                </a:solidFill>
              </a:rPr>
              <a:pPr/>
              <a:t>70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CEA83F-5902-3410-F3D9-E0FE2B1D2153}"/>
              </a:ext>
            </a:extLst>
          </p:cNvPr>
          <p:cNvSpPr txBox="1"/>
          <p:nvPr/>
        </p:nvSpPr>
        <p:spPr>
          <a:xfrm>
            <a:off x="828404" y="1681711"/>
            <a:ext cx="2743200" cy="49244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2600">
                <a:solidFill>
                  <a:srgbClr val="C3B385"/>
                </a:solidFill>
                <a:latin typeface="+mj-lt"/>
              </a:rPr>
              <a:t>MAIN OBJECTIVES</a:t>
            </a:r>
            <a:endParaRPr lang="en-US" sz="2600">
              <a:solidFill>
                <a:srgbClr val="C3B385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3B1E6B-A07B-D7C9-A9AB-FA4C023675D5}"/>
              </a:ext>
            </a:extLst>
          </p:cNvPr>
          <p:cNvSpPr txBox="1"/>
          <p:nvPr/>
        </p:nvSpPr>
        <p:spPr>
          <a:xfrm>
            <a:off x="756959" y="3197972"/>
            <a:ext cx="2835876" cy="49244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2600">
                <a:solidFill>
                  <a:srgbClr val="C3B385"/>
                </a:solidFill>
                <a:latin typeface="+mj-lt"/>
              </a:rPr>
              <a:t>SUB OBJECTIVES</a:t>
            </a:r>
            <a:endParaRPr lang="en-US" sz="2600">
              <a:solidFill>
                <a:srgbClr val="C3B385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17259A-AE48-8C69-31D2-CE746A6BAA0D}"/>
              </a:ext>
            </a:extLst>
          </p:cNvPr>
          <p:cNvSpPr txBox="1"/>
          <p:nvPr/>
        </p:nvSpPr>
        <p:spPr>
          <a:xfrm>
            <a:off x="756959" y="2176273"/>
            <a:ext cx="6047160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2400">
                <a:solidFill>
                  <a:schemeClr val="bg1"/>
                </a:solidFill>
                <a:ea typeface="+mn-lt"/>
                <a:cs typeface="+mn-lt"/>
              </a:rPr>
              <a:t>Develop a Predictive Model for Decentralized Demand and Supply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66D80F-38E5-B59D-0B38-C55D5AE5BC6B}"/>
              </a:ext>
            </a:extLst>
          </p:cNvPr>
          <p:cNvSpPr txBox="1"/>
          <p:nvPr/>
        </p:nvSpPr>
        <p:spPr>
          <a:xfrm>
            <a:off x="499526" y="3765314"/>
            <a:ext cx="6304592" cy="267765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400">
                <a:solidFill>
                  <a:schemeClr val="bg1"/>
                </a:solidFill>
                <a:ea typeface="+mn-lt"/>
                <a:cs typeface="+mn-lt"/>
              </a:rPr>
              <a:t>Study coconut oil export statistics in in Sri Lanka.</a:t>
            </a:r>
            <a:endParaRPr lang="en-GB" sz="240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GB" sz="2400">
                <a:solidFill>
                  <a:schemeClr val="bg1"/>
                </a:solidFill>
              </a:rPr>
              <a:t>Visualize future uired coconut oil yield by country-wise.</a:t>
            </a:r>
          </a:p>
          <a:p>
            <a:pPr marL="285750" indent="-285750">
              <a:buFont typeface="Arial"/>
              <a:buChar char="•"/>
            </a:pPr>
            <a:r>
              <a:rPr lang="en-GB" sz="2400">
                <a:solidFill>
                  <a:schemeClr val="bg1"/>
                </a:solidFill>
              </a:rPr>
              <a:t>Integrate price and distribution sector prediction model.</a:t>
            </a:r>
          </a:p>
          <a:p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3" name="Picture 2" descr="A collage of food and equipment&#10;&#10;Description automatically generated">
            <a:extLst>
              <a:ext uri="{FF2B5EF4-FFF2-40B4-BE49-F238E27FC236}">
                <a16:creationId xmlns:a16="http://schemas.microsoft.com/office/drawing/2014/main" id="{9C56C44A-5A60-F153-58D0-548E6EE1D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88" t="3965" r="8699" b="4341"/>
          <a:stretch/>
        </p:blipFill>
        <p:spPr>
          <a:xfrm>
            <a:off x="7082917" y="363244"/>
            <a:ext cx="5046467" cy="59041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14ABF3-DBA4-C47B-A0A8-8B4657809CB4}"/>
              </a:ext>
            </a:extLst>
          </p:cNvPr>
          <p:cNvSpPr txBox="1"/>
          <p:nvPr/>
        </p:nvSpPr>
        <p:spPr>
          <a:xfrm>
            <a:off x="4460429" y="6418309"/>
            <a:ext cx="3841578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IT21078378 | </a:t>
            </a:r>
            <a:r>
              <a:rPr lang="en-GB" sz="14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Fernando W.P.A.M </a:t>
            </a:r>
            <a:r>
              <a:rPr lang="en-LK" sz="1400">
                <a:solidFill>
                  <a:schemeClr val="bg1"/>
                </a:solidFill>
              </a:rPr>
              <a:t>| RP-059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A828E5-1185-0572-C234-218AFDBD0001}"/>
              </a:ext>
            </a:extLst>
          </p:cNvPr>
          <p:cNvSpPr txBox="1"/>
          <p:nvPr/>
        </p:nvSpPr>
        <p:spPr>
          <a:xfrm>
            <a:off x="9906472" y="6385023"/>
            <a:ext cx="13454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35F4086-0B76-A94A-82CC-19E32AB7C527}" type="datetime1">
              <a:rPr lang="en-US" sz="1400" smtClean="0">
                <a:solidFill>
                  <a:schemeClr val="bg1"/>
                </a:solidFill>
              </a:rPr>
              <a:pPr/>
              <a:t>7/24/2024</a:t>
            </a:fld>
            <a:endParaRPr lang="en-LK" sz="1400"/>
          </a:p>
        </p:txBody>
      </p:sp>
      <p:pic>
        <p:nvPicPr>
          <p:cNvPr id="4" name="Picture 3" descr="A logo of a palm tree&#10;&#10;Description automatically generated">
            <a:extLst>
              <a:ext uri="{FF2B5EF4-FFF2-40B4-BE49-F238E27FC236}">
                <a16:creationId xmlns:a16="http://schemas.microsoft.com/office/drawing/2014/main" id="{5C5B9C5D-B1A2-F59D-0459-7145EA225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112" y="-1889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6174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1636" y="548680"/>
            <a:ext cx="5028728" cy="873051"/>
          </a:xfrm>
        </p:spPr>
        <p:txBody>
          <a:bodyPr>
            <a:normAutofit/>
          </a:bodyPr>
          <a:lstStyle/>
          <a:p>
            <a:r>
              <a:rPr lang="en-LK" sz="4800" b="1">
                <a:solidFill>
                  <a:srgbClr val="73582D"/>
                </a:solidFill>
              </a:rPr>
              <a:t>NOVELTY</a:t>
            </a:r>
            <a:endParaRPr lang="en-US" sz="4800" b="1">
              <a:solidFill>
                <a:srgbClr val="8D6D36"/>
              </a:solidFill>
            </a:endParaRPr>
          </a:p>
        </p:txBody>
      </p:sp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563650F-990D-1A12-5762-07BB64A33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9B2DE8D9-383F-0611-05BD-69E64D563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1" name="Graphic 10" descr="Layers Design outline">
            <a:extLst>
              <a:ext uri="{FF2B5EF4-FFF2-40B4-BE49-F238E27FC236}">
                <a16:creationId xmlns:a16="http://schemas.microsoft.com/office/drawing/2014/main" id="{47D4C2E8-1CB8-3336-004B-BC0134799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13" name="Graphic 12" descr="Layers Design outline">
            <a:extLst>
              <a:ext uri="{FF2B5EF4-FFF2-40B4-BE49-F238E27FC236}">
                <a16:creationId xmlns:a16="http://schemas.microsoft.com/office/drawing/2014/main" id="{1996549E-F47C-656A-5861-AE8D0A267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CEC81C-5AE4-49B8-EEC4-6FD938F2EFD6}"/>
              </a:ext>
            </a:extLst>
          </p:cNvPr>
          <p:cNvSpPr txBox="1"/>
          <p:nvPr/>
        </p:nvSpPr>
        <p:spPr>
          <a:xfrm>
            <a:off x="6574516" y="1900852"/>
            <a:ext cx="5727700" cy="286232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3000" b="1">
                <a:solidFill>
                  <a:srgbClr val="29261B"/>
                </a:solidFill>
                <a:ea typeface="+mn-lt"/>
                <a:cs typeface="+mn-lt"/>
              </a:rPr>
              <a:t>As the inflation changes, </a:t>
            </a:r>
            <a:r>
              <a:rPr lang="en-GB" sz="3000" b="1">
                <a:solidFill>
                  <a:srgbClr val="29261B"/>
                </a:solidFill>
                <a:highlight>
                  <a:srgbClr val="FFFF00"/>
                </a:highlight>
                <a:ea typeface="+mn-lt"/>
                <a:cs typeface="+mn-lt"/>
              </a:rPr>
              <a:t>how much oil should countries need</a:t>
            </a:r>
            <a:r>
              <a:rPr lang="en-GB" sz="3000" b="1">
                <a:solidFill>
                  <a:srgbClr val="29261B"/>
                </a:solidFill>
                <a:ea typeface="+mn-lt"/>
                <a:cs typeface="+mn-lt"/>
              </a:rPr>
              <a:t>, </a:t>
            </a:r>
            <a:r>
              <a:rPr lang="en-GB" sz="3000" b="1">
                <a:solidFill>
                  <a:srgbClr val="29261B"/>
                </a:solidFill>
                <a:highlight>
                  <a:srgbClr val="F1C548"/>
                </a:highlight>
                <a:ea typeface="+mn-lt"/>
                <a:cs typeface="+mn-lt"/>
              </a:rPr>
              <a:t>and what amount should be exported </a:t>
            </a:r>
            <a:r>
              <a:rPr lang="en-GB" sz="3000" b="1" i="0" u="none" strike="noStrike">
                <a:solidFill>
                  <a:srgbClr val="29261B"/>
                </a:solidFill>
                <a:effectLst/>
                <a:highlight>
                  <a:srgbClr val="F1C548"/>
                </a:highlight>
                <a:ea typeface="+mn-lt"/>
                <a:cs typeface="+mn-lt"/>
              </a:rPr>
              <a:t>to </a:t>
            </a:r>
            <a:r>
              <a:rPr lang="en-GB" sz="3000" b="1">
                <a:solidFill>
                  <a:srgbClr val="29261B"/>
                </a:solidFill>
                <a:highlight>
                  <a:srgbClr val="F1C548"/>
                </a:highlight>
                <a:ea typeface="+mn-lt"/>
                <a:cs typeface="+mn-lt"/>
              </a:rPr>
              <a:t>different countries, including What-If Analysis.</a:t>
            </a:r>
            <a:endParaRPr lang="en-US" sz="3000">
              <a:highlight>
                <a:srgbClr val="F1C548"/>
              </a:highlight>
            </a:endParaRPr>
          </a:p>
        </p:txBody>
      </p:sp>
      <p:pic>
        <p:nvPicPr>
          <p:cNvPr id="3" name="Picture 2" descr="A hand holding a magnifying glass over a road with vehicles&#10;&#10;Description automatically generated">
            <a:extLst>
              <a:ext uri="{FF2B5EF4-FFF2-40B4-BE49-F238E27FC236}">
                <a16:creationId xmlns:a16="http://schemas.microsoft.com/office/drawing/2014/main" id="{8F0E5FA1-58D9-DCB7-4D41-84D82355B4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341227" y="1906105"/>
            <a:ext cx="5774029" cy="39870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917D29-7E1F-91E2-8919-B56980932651}"/>
              </a:ext>
            </a:extLst>
          </p:cNvPr>
          <p:cNvSpPr txBox="1"/>
          <p:nvPr/>
        </p:nvSpPr>
        <p:spPr>
          <a:xfrm>
            <a:off x="4192699" y="6541876"/>
            <a:ext cx="3841578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>
                <a:solidFill>
                  <a:srgbClr val="000000"/>
                </a:solidFill>
              </a:rPr>
              <a:t>IT21078378 | </a:t>
            </a: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Fernando W.P.A.M </a:t>
            </a:r>
            <a:r>
              <a:rPr lang="en-LK" sz="1400">
                <a:solidFill>
                  <a:srgbClr val="000000"/>
                </a:solidFill>
              </a:rPr>
              <a:t>| RP-059</a:t>
            </a:r>
          </a:p>
        </p:txBody>
      </p:sp>
      <p:pic>
        <p:nvPicPr>
          <p:cNvPr id="5" name="Picture 4" descr="A logo of a palm tree&#10;&#10;Description automatically generated">
            <a:extLst>
              <a:ext uri="{FF2B5EF4-FFF2-40B4-BE49-F238E27FC236}">
                <a16:creationId xmlns:a16="http://schemas.microsoft.com/office/drawing/2014/main" id="{5B35D6B2-5BA7-0C1D-CFFA-1F9B228F3A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086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F7FA19-E3B7-1B35-13B5-D363EAF5C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E3E93-D90C-456B-A456-1002B97620D5}" type="datetime1">
              <a:rPr lang="en-LK"/>
              <a:t>07/24/2024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7EBB92-44A5-BB68-2CE1-67FB26E8F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72</a:t>
            </a:fld>
            <a:endParaRPr lang="en-US"/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04C6660F-5428-3432-6283-3E9F2A9F2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362" y="223381"/>
            <a:ext cx="8276528" cy="6207469"/>
          </a:xfrm>
          <a:prstGeom prst="rect">
            <a:avLst/>
          </a:prstGeom>
        </p:spPr>
      </p:pic>
      <p:pic>
        <p:nvPicPr>
          <p:cNvPr id="4" name="Picture 3" descr="A logo of a palm tree&#10;&#10;Description automatically generated">
            <a:extLst>
              <a:ext uri="{FF2B5EF4-FFF2-40B4-BE49-F238E27FC236}">
                <a16:creationId xmlns:a16="http://schemas.microsoft.com/office/drawing/2014/main" id="{143F0443-604F-1FE4-28EF-20BDF2BB5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397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000">
              <a:schemeClr val="tx1"/>
            </a:gs>
            <a:gs pos="100000">
              <a:srgbClr val="352C19"/>
            </a:gs>
            <a:gs pos="100000">
              <a:srgbClr val="4E3B21"/>
            </a:gs>
            <a:gs pos="96000">
              <a:srgbClr val="2B1A10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E786-FCE0-71E3-17B6-3A8F58D9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2483" y="64780"/>
            <a:ext cx="6552728" cy="707880"/>
          </a:xfrm>
        </p:spPr>
        <p:txBody>
          <a:bodyPr>
            <a:normAutofit/>
          </a:bodyPr>
          <a:lstStyle/>
          <a:p>
            <a:r>
              <a:rPr lang="en-LK" sz="4400" b="1">
                <a:solidFill>
                  <a:schemeClr val="bg1"/>
                </a:solidFill>
              </a:rPr>
              <a:t>COMPONENT</a:t>
            </a:r>
            <a:r>
              <a:rPr lang="en-LK" sz="4400" b="1">
                <a:solidFill>
                  <a:schemeClr val="accent2"/>
                </a:solidFill>
              </a:rPr>
              <a:t> </a:t>
            </a:r>
            <a:r>
              <a:rPr lang="en-LK" sz="4400" b="1">
                <a:solidFill>
                  <a:schemeClr val="bg1"/>
                </a:solidFill>
              </a:rPr>
              <a:t>DIAGRAM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18DA56-49BA-7B86-3C43-C7912F199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6520" y="6356350"/>
            <a:ext cx="577280" cy="365125"/>
          </a:xfrm>
        </p:spPr>
        <p:txBody>
          <a:bodyPr/>
          <a:lstStyle/>
          <a:p>
            <a:fld id="{8A7A6979-0714-4377-B894-6BE4C2D6E202}" type="slidenum">
              <a:rPr lang="en-US" smtClean="0">
                <a:solidFill>
                  <a:schemeClr val="bg1"/>
                </a:solidFill>
              </a:rPr>
              <a:pPr/>
              <a:t>73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ACC62B-A9E4-54B4-85E4-BBFB26B7A30A}"/>
              </a:ext>
            </a:extLst>
          </p:cNvPr>
          <p:cNvSpPr txBox="1"/>
          <p:nvPr/>
        </p:nvSpPr>
        <p:spPr>
          <a:xfrm>
            <a:off x="4460429" y="6531579"/>
            <a:ext cx="3841578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IT21078378 | </a:t>
            </a:r>
            <a:r>
              <a:rPr lang="en-GB" sz="14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Fernando W.P.A.M </a:t>
            </a:r>
            <a:r>
              <a:rPr lang="en-LK" sz="1400">
                <a:solidFill>
                  <a:schemeClr val="bg1"/>
                </a:solidFill>
              </a:rPr>
              <a:t>| RP-059</a:t>
            </a:r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4" name="Picture 3" descr="A diagram of a supply model&#10;&#10;Description automatically generated">
            <a:extLst>
              <a:ext uri="{FF2B5EF4-FFF2-40B4-BE49-F238E27FC236}">
                <a16:creationId xmlns:a16="http://schemas.microsoft.com/office/drawing/2014/main" id="{E682F185-091D-0C80-2EAF-F29BEAE9B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345" y="712573"/>
            <a:ext cx="6877606" cy="5813853"/>
          </a:xfrm>
          <a:prstGeom prst="rect">
            <a:avLst/>
          </a:prstGeom>
        </p:spPr>
      </p:pic>
      <p:pic>
        <p:nvPicPr>
          <p:cNvPr id="3" name="Picture 2" descr="A logo of a palm tree&#10;&#10;Description automatically generated">
            <a:extLst>
              <a:ext uri="{FF2B5EF4-FFF2-40B4-BE49-F238E27FC236}">
                <a16:creationId xmlns:a16="http://schemas.microsoft.com/office/drawing/2014/main" id="{C4452F5F-AA89-D68A-4350-AC08F8B84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3175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1581" y="-361892"/>
            <a:ext cx="7722842" cy="1266748"/>
          </a:xfrm>
        </p:spPr>
        <p:txBody>
          <a:bodyPr>
            <a:normAutofit/>
          </a:bodyPr>
          <a:lstStyle/>
          <a:p>
            <a:r>
              <a:rPr lang="en-LK" sz="4800" b="1"/>
              <a:t>Step 1: Data Collection</a:t>
            </a:r>
            <a:endParaRPr lang="en-US"/>
          </a:p>
        </p:txBody>
      </p:sp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563650F-990D-1A12-5762-07BB64A33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9B2DE8D9-383F-0611-05BD-69E64D563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1" name="Graphic 10" descr="Layers Design outline">
            <a:extLst>
              <a:ext uri="{FF2B5EF4-FFF2-40B4-BE49-F238E27FC236}">
                <a16:creationId xmlns:a16="http://schemas.microsoft.com/office/drawing/2014/main" id="{47D4C2E8-1CB8-3336-004B-BC0134799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13" name="Graphic 12" descr="Layers Design outline">
            <a:extLst>
              <a:ext uri="{FF2B5EF4-FFF2-40B4-BE49-F238E27FC236}">
                <a16:creationId xmlns:a16="http://schemas.microsoft.com/office/drawing/2014/main" id="{1996549E-F47C-656A-5861-AE8D0A267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037302-8ED4-B547-4516-F93C6C3073D2}"/>
              </a:ext>
            </a:extLst>
          </p:cNvPr>
          <p:cNvSpPr txBox="1"/>
          <p:nvPr/>
        </p:nvSpPr>
        <p:spPr>
          <a:xfrm>
            <a:off x="4847940" y="6535818"/>
            <a:ext cx="7435970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>
                <a:ea typeface="+mn-lt"/>
                <a:cs typeface="+mn-lt"/>
              </a:rPr>
              <a:t>IT21078378 | FERNANDO W.P.A.M. | RP-059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C14356-9C5D-0DA5-7B76-83D9FAA5159E}"/>
              </a:ext>
            </a:extLst>
          </p:cNvPr>
          <p:cNvSpPr txBox="1"/>
          <p:nvPr/>
        </p:nvSpPr>
        <p:spPr>
          <a:xfrm>
            <a:off x="271405" y="2167294"/>
            <a:ext cx="4648574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/>
              <a:t>F</a:t>
            </a:r>
            <a:r>
              <a:rPr lang="en-LK" b="1" err="1"/>
              <a:t>eatures</a:t>
            </a:r>
            <a:r>
              <a:rPr lang="en-LK" b="1"/>
              <a:t> – </a:t>
            </a:r>
            <a:r>
              <a:rPr lang="en-LK"/>
              <a:t>5 (country/ year/ inflation / exported / </a:t>
            </a:r>
            <a:r>
              <a:rPr lang="en-LK" err="1"/>
              <a:t>num_of_exporters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/>
              <a:t>R</a:t>
            </a:r>
            <a:r>
              <a:rPr lang="en-LK" b="1" err="1"/>
              <a:t>ecord</a:t>
            </a:r>
            <a:r>
              <a:rPr lang="en-LK" b="1"/>
              <a:t> – </a:t>
            </a:r>
            <a:r>
              <a:rPr lang="en-LK"/>
              <a:t>2157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LK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LK" b="1"/>
              <a:t>Source: </a:t>
            </a:r>
            <a:r>
              <a:rPr lang="en-LK"/>
              <a:t>CDA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79A7E6-C86B-95AE-2EDA-369D8C3A1D03}"/>
              </a:ext>
            </a:extLst>
          </p:cNvPr>
          <p:cNvSpPr txBox="1"/>
          <p:nvPr/>
        </p:nvSpPr>
        <p:spPr>
          <a:xfrm>
            <a:off x="271406" y="1173657"/>
            <a:ext cx="760398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000" b="1"/>
              <a:t>Sri Lanka Coconut O</a:t>
            </a:r>
            <a:r>
              <a:rPr lang="en-LK" sz="2000" b="1"/>
              <a:t>il export quantity dataset [2002-2022] years</a:t>
            </a:r>
            <a:endParaRPr lang="en-US"/>
          </a:p>
          <a:p>
            <a:r>
              <a:rPr lang="en-LK" sz="2000" b="1"/>
              <a:t> in each year </a:t>
            </a:r>
            <a:endParaRPr lang="en-LK"/>
          </a:p>
        </p:txBody>
      </p:sp>
      <p:pic>
        <p:nvPicPr>
          <p:cNvPr id="3" name="Picture 2" descr="A table with numbers and a number of people&#10;&#10;Description automatically generated">
            <a:extLst>
              <a:ext uri="{FF2B5EF4-FFF2-40B4-BE49-F238E27FC236}">
                <a16:creationId xmlns:a16="http://schemas.microsoft.com/office/drawing/2014/main" id="{F92AF790-8D30-2BC7-C6A6-B6E3F1B09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5010" y="1035424"/>
            <a:ext cx="3044655" cy="5493122"/>
          </a:xfrm>
          <a:prstGeom prst="rect">
            <a:avLst/>
          </a:prstGeom>
        </p:spPr>
      </p:pic>
      <p:pic>
        <p:nvPicPr>
          <p:cNvPr id="4" name="Picture 3" descr="A logo of a palm tree&#10;&#10;Description automatically generated">
            <a:extLst>
              <a:ext uri="{FF2B5EF4-FFF2-40B4-BE49-F238E27FC236}">
                <a16:creationId xmlns:a16="http://schemas.microsoft.com/office/drawing/2014/main" id="{15BE8996-98A5-A43F-EDB3-4320951284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793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2273" y="-254430"/>
            <a:ext cx="8162457" cy="1266748"/>
          </a:xfrm>
        </p:spPr>
        <p:txBody>
          <a:bodyPr>
            <a:normAutofit/>
          </a:bodyPr>
          <a:lstStyle/>
          <a:p>
            <a:r>
              <a:rPr lang="en-US" sz="4800" b="1">
                <a:ea typeface="+mj-lt"/>
                <a:cs typeface="+mj-lt"/>
              </a:rPr>
              <a:t>Step 1: Data Collection [</a:t>
            </a:r>
            <a:r>
              <a:rPr lang="en-US" sz="4800" b="1" err="1">
                <a:ea typeface="+mj-lt"/>
                <a:cs typeface="+mj-lt"/>
              </a:rPr>
              <a:t>contd</a:t>
            </a:r>
            <a:r>
              <a:rPr lang="en-US" sz="4800" b="1">
                <a:ea typeface="+mj-lt"/>
                <a:cs typeface="+mj-lt"/>
              </a:rPr>
              <a:t>]</a:t>
            </a:r>
            <a:endParaRPr lang="en-US" sz="4800">
              <a:ea typeface="+mj-lt"/>
              <a:cs typeface="+mj-lt"/>
            </a:endParaRPr>
          </a:p>
        </p:txBody>
      </p:sp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563650F-990D-1A12-5762-07BB64A33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9B2DE8D9-383F-0611-05BD-69E64D563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1" name="Graphic 10" descr="Layers Design outline">
            <a:extLst>
              <a:ext uri="{FF2B5EF4-FFF2-40B4-BE49-F238E27FC236}">
                <a16:creationId xmlns:a16="http://schemas.microsoft.com/office/drawing/2014/main" id="{47D4C2E8-1CB8-3336-004B-BC0134799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13" name="Graphic 12" descr="Layers Design outline">
            <a:extLst>
              <a:ext uri="{FF2B5EF4-FFF2-40B4-BE49-F238E27FC236}">
                <a16:creationId xmlns:a16="http://schemas.microsoft.com/office/drawing/2014/main" id="{1996549E-F47C-656A-5861-AE8D0A267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037302-8ED4-B547-4516-F93C6C3073D2}"/>
              </a:ext>
            </a:extLst>
          </p:cNvPr>
          <p:cNvSpPr txBox="1"/>
          <p:nvPr/>
        </p:nvSpPr>
        <p:spPr>
          <a:xfrm>
            <a:off x="4847940" y="6535818"/>
            <a:ext cx="7435970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>
                <a:ea typeface="+mn-lt"/>
                <a:cs typeface="+mn-lt"/>
              </a:rPr>
              <a:t>IT21078378 | FERNANDO W.P.A.M. | RP-059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A3D6E0-F38A-5ABC-13A9-01E80E75D38A}"/>
              </a:ext>
            </a:extLst>
          </p:cNvPr>
          <p:cNvSpPr txBox="1"/>
          <p:nvPr/>
        </p:nvSpPr>
        <p:spPr>
          <a:xfrm>
            <a:off x="327434" y="2503470"/>
            <a:ext cx="5261449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/>
              <a:t>F</a:t>
            </a:r>
            <a:r>
              <a:rPr lang="en-LK" b="1" err="1"/>
              <a:t>eatures</a:t>
            </a:r>
            <a:r>
              <a:rPr lang="en-LK" b="1"/>
              <a:t> –</a:t>
            </a:r>
            <a:r>
              <a:rPr lang="en-LK"/>
              <a:t> 4 (country/year/ inflation/ imported)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/>
              <a:t>R</a:t>
            </a:r>
            <a:r>
              <a:rPr lang="en-LK" b="1" err="1"/>
              <a:t>ecord</a:t>
            </a:r>
            <a:r>
              <a:rPr lang="en-LK" b="1"/>
              <a:t> – </a:t>
            </a:r>
            <a:r>
              <a:rPr lang="en-LK"/>
              <a:t>2157</a:t>
            </a:r>
            <a:br>
              <a:rPr lang="en-US"/>
            </a:br>
            <a:br>
              <a:rPr lang="en-US"/>
            </a:br>
            <a:r>
              <a:rPr lang="en-LK" b="1"/>
              <a:t>Source: </a:t>
            </a:r>
            <a:endParaRPr lang="en-US" b="1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http://www.cepii.fr/CEPII/en/bdd_modele/bdd_modele_item.asp?id=37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486A4-29E1-CF2A-E9FD-7CC009D6E079}"/>
              </a:ext>
            </a:extLst>
          </p:cNvPr>
          <p:cNvSpPr txBox="1"/>
          <p:nvPr/>
        </p:nvSpPr>
        <p:spPr>
          <a:xfrm>
            <a:off x="327434" y="1196067"/>
            <a:ext cx="542279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000" b="1"/>
              <a:t>Country-wise Coconut o</a:t>
            </a:r>
            <a:r>
              <a:rPr lang="en-LK" sz="2000" b="1"/>
              <a:t>il imported quantities </a:t>
            </a:r>
            <a:endParaRPr lang="en-US"/>
          </a:p>
          <a:p>
            <a:r>
              <a:rPr lang="en-LK" sz="2000" b="1"/>
              <a:t>dataset [2002-2022] in each year </a:t>
            </a:r>
            <a:endParaRPr lang="en-LK"/>
          </a:p>
        </p:txBody>
      </p:sp>
      <p:pic>
        <p:nvPicPr>
          <p:cNvPr id="6" name="Picture 5" descr="A screenshot of a table&#10;&#10;Description automatically generated">
            <a:extLst>
              <a:ext uri="{FF2B5EF4-FFF2-40B4-BE49-F238E27FC236}">
                <a16:creationId xmlns:a16="http://schemas.microsoft.com/office/drawing/2014/main" id="{88F7002B-F849-2538-B1B1-5E1626A91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017" y="1192306"/>
            <a:ext cx="2624290" cy="5190564"/>
          </a:xfrm>
          <a:prstGeom prst="rect">
            <a:avLst/>
          </a:prstGeom>
        </p:spPr>
      </p:pic>
      <p:pic>
        <p:nvPicPr>
          <p:cNvPr id="5" name="Picture 4" descr="A logo of a palm tree&#10;&#10;Description automatically generated">
            <a:extLst>
              <a:ext uri="{FF2B5EF4-FFF2-40B4-BE49-F238E27FC236}">
                <a16:creationId xmlns:a16="http://schemas.microsoft.com/office/drawing/2014/main" id="{74FEFEC2-EE8D-43F1-C170-C6E7D2487B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0512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5350" y="-225123"/>
            <a:ext cx="8054995" cy="1266748"/>
          </a:xfrm>
        </p:spPr>
        <p:txBody>
          <a:bodyPr>
            <a:normAutofit fontScale="90000"/>
          </a:bodyPr>
          <a:lstStyle/>
          <a:p>
            <a:r>
              <a:rPr lang="en-US" sz="4800" b="1">
                <a:ea typeface="+mj-lt"/>
                <a:cs typeface="+mj-lt"/>
              </a:rPr>
              <a:t>Step 1: Data Collection [</a:t>
            </a:r>
            <a:r>
              <a:rPr lang="en-US" sz="4800" b="1" err="1">
                <a:ea typeface="+mj-lt"/>
                <a:cs typeface="+mj-lt"/>
              </a:rPr>
              <a:t>contd</a:t>
            </a:r>
            <a:r>
              <a:rPr lang="en-US" sz="4800" b="1">
                <a:ea typeface="+mj-lt"/>
                <a:cs typeface="+mj-lt"/>
              </a:rPr>
              <a:t>]</a:t>
            </a:r>
            <a:endParaRPr lang="en-US" sz="4800">
              <a:ea typeface="+mj-lt"/>
              <a:cs typeface="+mj-lt"/>
            </a:endParaRPr>
          </a:p>
        </p:txBody>
      </p:sp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563650F-990D-1A12-5762-07BB64A33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9B2DE8D9-383F-0611-05BD-69E64D563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1" name="Graphic 10" descr="Layers Design outline">
            <a:extLst>
              <a:ext uri="{FF2B5EF4-FFF2-40B4-BE49-F238E27FC236}">
                <a16:creationId xmlns:a16="http://schemas.microsoft.com/office/drawing/2014/main" id="{47D4C2E8-1CB8-3336-004B-BC0134799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13" name="Graphic 12" descr="Layers Design outline">
            <a:extLst>
              <a:ext uri="{FF2B5EF4-FFF2-40B4-BE49-F238E27FC236}">
                <a16:creationId xmlns:a16="http://schemas.microsoft.com/office/drawing/2014/main" id="{1996549E-F47C-656A-5861-AE8D0A267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037302-8ED4-B547-4516-F93C6C3073D2}"/>
              </a:ext>
            </a:extLst>
          </p:cNvPr>
          <p:cNvSpPr txBox="1"/>
          <p:nvPr/>
        </p:nvSpPr>
        <p:spPr>
          <a:xfrm>
            <a:off x="4847940" y="6535818"/>
            <a:ext cx="7435970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>
                <a:ea typeface="+mn-lt"/>
                <a:cs typeface="+mn-lt"/>
              </a:rPr>
              <a:t>IT21078378 | FERNANDO W.P.A.M. | RP-059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A3D6E0-F38A-5ABC-13A9-01E80E75D38A}"/>
              </a:ext>
            </a:extLst>
          </p:cNvPr>
          <p:cNvSpPr txBox="1"/>
          <p:nvPr/>
        </p:nvSpPr>
        <p:spPr>
          <a:xfrm>
            <a:off x="243821" y="1619641"/>
            <a:ext cx="7068757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/>
              <a:t>F</a:t>
            </a:r>
            <a:r>
              <a:rPr lang="en-LK" b="1" err="1"/>
              <a:t>eatures</a:t>
            </a:r>
            <a:r>
              <a:rPr lang="en-LK" b="1"/>
              <a:t> – </a:t>
            </a:r>
            <a:r>
              <a:rPr lang="en-LK"/>
              <a:t>20 (country/year from 2002-2022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/>
              <a:t>R</a:t>
            </a:r>
            <a:r>
              <a:rPr lang="en-LK" b="1" err="1"/>
              <a:t>ecord</a:t>
            </a:r>
            <a:r>
              <a:rPr lang="en-LK" b="1"/>
              <a:t> – </a:t>
            </a:r>
            <a:r>
              <a:rPr lang="en-LK"/>
              <a:t>197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Source: </a:t>
            </a:r>
            <a:r>
              <a:rPr lang="en-US">
                <a:ea typeface="+mn-lt"/>
                <a:cs typeface="+mn-lt"/>
              </a:rPr>
              <a:t>https://www.kaggle.com/datasets/sazidthe1/global-inflation-data</a:t>
            </a:r>
            <a:endParaRPr 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486A4-29E1-CF2A-E9FD-7CC009D6E079}"/>
              </a:ext>
            </a:extLst>
          </p:cNvPr>
          <p:cNvSpPr txBox="1"/>
          <p:nvPr/>
        </p:nvSpPr>
        <p:spPr>
          <a:xfrm>
            <a:off x="327434" y="1215606"/>
            <a:ext cx="697248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GB" sz="2400" b="1"/>
              <a:t>Global inflation dataset [2002-2022] in each year </a:t>
            </a:r>
          </a:p>
        </p:txBody>
      </p:sp>
      <p:pic>
        <p:nvPicPr>
          <p:cNvPr id="5" name="Picture 4" descr="A screenshot of a table&#10;&#10;Description automatically generated">
            <a:extLst>
              <a:ext uri="{FF2B5EF4-FFF2-40B4-BE49-F238E27FC236}">
                <a16:creationId xmlns:a16="http://schemas.microsoft.com/office/drawing/2014/main" id="{DC74E691-6EDC-8135-1F7E-CB954298D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2235" y="2817091"/>
            <a:ext cx="8269940" cy="3379081"/>
          </a:xfrm>
          <a:prstGeom prst="rect">
            <a:avLst/>
          </a:prstGeom>
        </p:spPr>
      </p:pic>
      <p:pic>
        <p:nvPicPr>
          <p:cNvPr id="6" name="Picture 5" descr="A logo of a palm tree&#10;&#10;Description automatically generated">
            <a:extLst>
              <a:ext uri="{FF2B5EF4-FFF2-40B4-BE49-F238E27FC236}">
                <a16:creationId xmlns:a16="http://schemas.microsoft.com/office/drawing/2014/main" id="{ED2FBD99-DD53-3054-9233-976C9F34F1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273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5633" y="0"/>
            <a:ext cx="7722842" cy="1266748"/>
          </a:xfrm>
        </p:spPr>
        <p:txBody>
          <a:bodyPr>
            <a:normAutofit/>
          </a:bodyPr>
          <a:lstStyle/>
          <a:p>
            <a:r>
              <a:rPr lang="en-LK" sz="4800" b="1"/>
              <a:t>Completion of project </a:t>
            </a:r>
            <a:endParaRPr lang="en-US" sz="4800" b="1">
              <a:solidFill>
                <a:srgbClr val="8D6D36"/>
              </a:solidFill>
            </a:endParaRPr>
          </a:p>
        </p:txBody>
      </p:sp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563650F-990D-1A12-5762-07BB64A33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9B2DE8D9-383F-0611-05BD-69E64D563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1" name="Graphic 10" descr="Layers Design outline">
            <a:extLst>
              <a:ext uri="{FF2B5EF4-FFF2-40B4-BE49-F238E27FC236}">
                <a16:creationId xmlns:a16="http://schemas.microsoft.com/office/drawing/2014/main" id="{47D4C2E8-1CB8-3336-004B-BC0134799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13" name="Graphic 12" descr="Layers Design outline">
            <a:extLst>
              <a:ext uri="{FF2B5EF4-FFF2-40B4-BE49-F238E27FC236}">
                <a16:creationId xmlns:a16="http://schemas.microsoft.com/office/drawing/2014/main" id="{1996549E-F47C-656A-5861-AE8D0A267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037302-8ED4-B547-4516-F93C6C3073D2}"/>
              </a:ext>
            </a:extLst>
          </p:cNvPr>
          <p:cNvSpPr txBox="1"/>
          <p:nvPr/>
        </p:nvSpPr>
        <p:spPr>
          <a:xfrm>
            <a:off x="4847940" y="6535818"/>
            <a:ext cx="7435970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>
                <a:ea typeface="+mn-lt"/>
                <a:cs typeface="+mn-lt"/>
              </a:rPr>
              <a:t>IT21078378 | FERNANDO W.P.A.M. | RP-059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6BF452-5376-1DDF-58CB-B2881748589B}"/>
              </a:ext>
            </a:extLst>
          </p:cNvPr>
          <p:cNvSpPr txBox="1"/>
          <p:nvPr/>
        </p:nvSpPr>
        <p:spPr>
          <a:xfrm>
            <a:off x="472064" y="1397311"/>
            <a:ext cx="6406180" cy="241604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500" b="1">
                <a:ea typeface="+mn-lt"/>
                <a:cs typeface="+mn-lt"/>
              </a:rPr>
              <a:t>Step 2: Data Preprocessing</a:t>
            </a:r>
          </a:p>
          <a:p>
            <a:endParaRPr lang="en-US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>
                <a:ea typeface="+mn-lt"/>
                <a:cs typeface="+mn-lt"/>
              </a:rPr>
              <a:t>Merge imported dataset with inflation dataset. </a:t>
            </a:r>
            <a:endParaRPr lang="en-LK"/>
          </a:p>
          <a:p>
            <a:pPr marL="342900" indent="-342900">
              <a:buAutoNum type="arabicPeriod"/>
            </a:pPr>
            <a:r>
              <a:rPr lang="en-US">
                <a:ea typeface="+mn-lt"/>
                <a:cs typeface="+mn-lt"/>
              </a:rPr>
              <a:t>Merge exported dataset with inflation dataset. </a:t>
            </a:r>
            <a:endParaRPr lang="en-LK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>
                <a:ea typeface="+mn-lt"/>
                <a:cs typeface="+mn-lt"/>
              </a:rPr>
              <a:t>Remove the missing value columns</a:t>
            </a:r>
            <a:endParaRPr lang="en-LK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>
                <a:ea typeface="+mn-lt"/>
                <a:cs typeface="+mn-lt"/>
              </a:rPr>
              <a:t>Calculating the number of exporters the country exported in that year</a:t>
            </a:r>
            <a:endParaRPr lang="en-LK"/>
          </a:p>
          <a:p>
            <a:pPr marL="342900" indent="-342900">
              <a:buAutoNum type="arabicPeriod"/>
            </a:pPr>
            <a:r>
              <a:rPr lang="en-US">
                <a:ea typeface="+mn-lt"/>
                <a:cs typeface="+mn-lt"/>
              </a:rPr>
              <a:t>Calculating the CAGR (last 5 years import growth)</a:t>
            </a:r>
            <a:endParaRPr lang="en-LK"/>
          </a:p>
        </p:txBody>
      </p:sp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DF1AB36-25F4-E809-E61E-615CE2C30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859" y="1270747"/>
            <a:ext cx="5181430" cy="4708710"/>
          </a:xfrm>
          <a:prstGeom prst="rect">
            <a:avLst/>
          </a:prstGeom>
        </p:spPr>
      </p:pic>
      <p:pic>
        <p:nvPicPr>
          <p:cNvPr id="5" name="Picture 4" descr="A logo of a palm tree&#10;&#10;Description automatically generated">
            <a:extLst>
              <a:ext uri="{FF2B5EF4-FFF2-40B4-BE49-F238E27FC236}">
                <a16:creationId xmlns:a16="http://schemas.microsoft.com/office/drawing/2014/main" id="{A90B6483-FDF9-15D1-90FB-217B54DBFA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383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5633" y="0"/>
            <a:ext cx="7722842" cy="1266748"/>
          </a:xfrm>
        </p:spPr>
        <p:txBody>
          <a:bodyPr>
            <a:normAutofit/>
          </a:bodyPr>
          <a:lstStyle/>
          <a:p>
            <a:r>
              <a:rPr lang="en-LK" sz="4800" b="1"/>
              <a:t>Completion of project </a:t>
            </a:r>
            <a:endParaRPr lang="en-US" sz="4800" b="1">
              <a:solidFill>
                <a:srgbClr val="8D6D36"/>
              </a:solidFill>
            </a:endParaRPr>
          </a:p>
        </p:txBody>
      </p:sp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563650F-990D-1A12-5762-07BB64A33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9B2DE8D9-383F-0611-05BD-69E64D563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1" name="Graphic 10" descr="Layers Design outline">
            <a:extLst>
              <a:ext uri="{FF2B5EF4-FFF2-40B4-BE49-F238E27FC236}">
                <a16:creationId xmlns:a16="http://schemas.microsoft.com/office/drawing/2014/main" id="{47D4C2E8-1CB8-3336-004B-BC0134799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13" name="Graphic 12" descr="Layers Design outline">
            <a:extLst>
              <a:ext uri="{FF2B5EF4-FFF2-40B4-BE49-F238E27FC236}">
                <a16:creationId xmlns:a16="http://schemas.microsoft.com/office/drawing/2014/main" id="{1996549E-F47C-656A-5861-AE8D0A267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037302-8ED4-B547-4516-F93C6C3073D2}"/>
              </a:ext>
            </a:extLst>
          </p:cNvPr>
          <p:cNvSpPr txBox="1"/>
          <p:nvPr/>
        </p:nvSpPr>
        <p:spPr>
          <a:xfrm>
            <a:off x="4847940" y="6535818"/>
            <a:ext cx="7435970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>
                <a:ea typeface="+mn-lt"/>
                <a:cs typeface="+mn-lt"/>
              </a:rPr>
              <a:t>IT21078378 | FERNANDO W.P.A.M. | RP-059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6BF452-5376-1DDF-58CB-B2881748589B}"/>
              </a:ext>
            </a:extLst>
          </p:cNvPr>
          <p:cNvSpPr txBox="1"/>
          <p:nvPr/>
        </p:nvSpPr>
        <p:spPr>
          <a:xfrm>
            <a:off x="472064" y="1397311"/>
            <a:ext cx="5644181" cy="158504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500" b="1">
                <a:ea typeface="+mn-lt"/>
                <a:cs typeface="+mn-lt"/>
              </a:rPr>
              <a:t>Step 3: Choosing the right model</a:t>
            </a:r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>
                <a:ea typeface="+mn-lt"/>
                <a:cs typeface="+mn-lt"/>
              </a:rPr>
              <a:t>Apply Logistic Regression, Decision Tree and Random Forest.</a:t>
            </a:r>
          </a:p>
          <a:p>
            <a:pPr marL="342900" indent="-342900">
              <a:buAutoNum type="arabicPeriod"/>
            </a:pPr>
            <a:r>
              <a:rPr lang="en-US"/>
              <a:t>More Accurate model will be chosen.</a:t>
            </a:r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83B3D53-F129-D9EE-9774-03ACC9B4B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938" y="1270747"/>
            <a:ext cx="5619038" cy="5022477"/>
          </a:xfrm>
          <a:prstGeom prst="rect">
            <a:avLst/>
          </a:prstGeom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7215301-BF4A-E5F6-3655-C14159BCF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589" y="4459105"/>
            <a:ext cx="6096000" cy="1637731"/>
          </a:xfrm>
          <a:prstGeom prst="rect">
            <a:avLst/>
          </a:prstGeom>
        </p:spPr>
      </p:pic>
      <p:pic>
        <p:nvPicPr>
          <p:cNvPr id="3" name="Picture 2" descr="A logo of a palm tree&#10;&#10;Description automatically generated">
            <a:extLst>
              <a:ext uri="{FF2B5EF4-FFF2-40B4-BE49-F238E27FC236}">
                <a16:creationId xmlns:a16="http://schemas.microsoft.com/office/drawing/2014/main" id="{3FB16A1F-395E-72DA-1B00-81E607897C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3835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5633" y="0"/>
            <a:ext cx="7722842" cy="1266748"/>
          </a:xfrm>
        </p:spPr>
        <p:txBody>
          <a:bodyPr>
            <a:normAutofit/>
          </a:bodyPr>
          <a:lstStyle/>
          <a:p>
            <a:r>
              <a:rPr lang="en-LK" sz="4800" b="1"/>
              <a:t>Completion of project </a:t>
            </a:r>
            <a:endParaRPr lang="en-US" sz="4800" b="1">
              <a:solidFill>
                <a:srgbClr val="8D6D36"/>
              </a:solidFill>
            </a:endParaRPr>
          </a:p>
        </p:txBody>
      </p:sp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563650F-990D-1A12-5762-07BB64A33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9B2DE8D9-383F-0611-05BD-69E64D563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1" name="Graphic 10" descr="Layers Design outline">
            <a:extLst>
              <a:ext uri="{FF2B5EF4-FFF2-40B4-BE49-F238E27FC236}">
                <a16:creationId xmlns:a16="http://schemas.microsoft.com/office/drawing/2014/main" id="{47D4C2E8-1CB8-3336-004B-BC0134799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13" name="Graphic 12" descr="Layers Design outline">
            <a:extLst>
              <a:ext uri="{FF2B5EF4-FFF2-40B4-BE49-F238E27FC236}">
                <a16:creationId xmlns:a16="http://schemas.microsoft.com/office/drawing/2014/main" id="{1996549E-F47C-656A-5861-AE8D0A267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037302-8ED4-B547-4516-F93C6C3073D2}"/>
              </a:ext>
            </a:extLst>
          </p:cNvPr>
          <p:cNvSpPr txBox="1"/>
          <p:nvPr/>
        </p:nvSpPr>
        <p:spPr>
          <a:xfrm>
            <a:off x="4847940" y="6535818"/>
            <a:ext cx="7435970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>
                <a:ea typeface="+mn-lt"/>
                <a:cs typeface="+mn-lt"/>
              </a:rPr>
              <a:t>IT21078378 | FERNANDO W.P.A.M. | RP-059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6BF452-5376-1DDF-58CB-B2881748589B}"/>
              </a:ext>
            </a:extLst>
          </p:cNvPr>
          <p:cNvSpPr txBox="1"/>
          <p:nvPr/>
        </p:nvSpPr>
        <p:spPr>
          <a:xfrm>
            <a:off x="472064" y="1397311"/>
            <a:ext cx="3582299" cy="169277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500" b="1">
                <a:ea typeface="+mn-lt"/>
                <a:cs typeface="+mn-lt"/>
              </a:rPr>
              <a:t>Step 4: Training the model</a:t>
            </a:r>
            <a:endParaRPr lang="en-US" b="1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>
                <a:ea typeface="+mn-lt"/>
                <a:cs typeface="+mn-lt"/>
              </a:rPr>
              <a:t>Train the model and store it in a pickle file.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03802-A461-5C7E-9420-727666874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1940611"/>
            <a:ext cx="7900146" cy="4041337"/>
          </a:xfrm>
          <a:prstGeom prst="rect">
            <a:avLst/>
          </a:prstGeom>
        </p:spPr>
      </p:pic>
      <p:pic>
        <p:nvPicPr>
          <p:cNvPr id="5" name="Picture 4" descr="A logo of a palm tree&#10;&#10;Description automatically generated">
            <a:extLst>
              <a:ext uri="{FF2B5EF4-FFF2-40B4-BE49-F238E27FC236}">
                <a16:creationId xmlns:a16="http://schemas.microsoft.com/office/drawing/2014/main" id="{E8B4C7A4-AA3C-99D7-3B4D-BB7CCC450A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22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857" y="2882306"/>
            <a:ext cx="8680760" cy="675464"/>
          </a:xfrm>
        </p:spPr>
        <p:txBody>
          <a:bodyPr>
            <a:no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IT21061066 | WELIGAMA D.M.P.D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1657" y="4653033"/>
            <a:ext cx="6600540" cy="10698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ea typeface="+mn-lt"/>
                <a:cs typeface="+mn-lt"/>
              </a:rPr>
              <a:t>Coconut (Copra) Variety Assistant</a:t>
            </a:r>
            <a:endParaRPr lang="en-US" sz="2800" b="1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770636-5A90-964F-8413-C98B4F03A730}"/>
              </a:ext>
            </a:extLst>
          </p:cNvPr>
          <p:cNvSpPr/>
          <p:nvPr/>
        </p:nvSpPr>
        <p:spPr>
          <a:xfrm>
            <a:off x="10315398" y="18661"/>
            <a:ext cx="1872208" cy="223224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chemeClr val="bg1"/>
              </a:solidFill>
              <a:highlight>
                <a:srgbClr val="C0C0C0"/>
              </a:highlight>
            </a:endParaRPr>
          </a:p>
        </p:txBody>
      </p:sp>
      <p:pic>
        <p:nvPicPr>
          <p:cNvPr id="3" name="Graphic 2" descr="Layers Design outline">
            <a:extLst>
              <a:ext uri="{FF2B5EF4-FFF2-40B4-BE49-F238E27FC236}">
                <a16:creationId xmlns:a16="http://schemas.microsoft.com/office/drawing/2014/main" id="{8DFEFD84-D146-2F07-BC73-92838BBC0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1920788" y="-1683568"/>
            <a:ext cx="3841576" cy="9793088"/>
          </a:xfrm>
          <a:prstGeom prst="rect">
            <a:avLst/>
          </a:prstGeom>
        </p:spPr>
      </p:pic>
      <p:pic>
        <p:nvPicPr>
          <p:cNvPr id="7" name="Graphic 6" descr="Layers Design outline">
            <a:extLst>
              <a:ext uri="{FF2B5EF4-FFF2-40B4-BE49-F238E27FC236}">
                <a16:creationId xmlns:a16="http://schemas.microsoft.com/office/drawing/2014/main" id="{6A7CDECF-C8C3-74DC-6C4D-6844E434A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-38640" y="-1323528"/>
            <a:ext cx="3841576" cy="90730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D6C91B-9F9F-D4E4-F06F-D3F3B6F95F97}"/>
              </a:ext>
            </a:extLst>
          </p:cNvPr>
          <p:cNvSpPr txBox="1"/>
          <p:nvPr/>
        </p:nvSpPr>
        <p:spPr>
          <a:xfrm>
            <a:off x="5536557" y="3789057"/>
            <a:ext cx="20517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IT Specialization</a:t>
            </a:r>
            <a:endParaRPr lang="en-LK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88CDD8-5B0B-45AF-ADF4-FB9238DA4192}"/>
              </a:ext>
            </a:extLst>
          </p:cNvPr>
          <p:cNvSpPr txBox="1"/>
          <p:nvPr/>
        </p:nvSpPr>
        <p:spPr>
          <a:xfrm>
            <a:off x="9504479" y="6349340"/>
            <a:ext cx="2202737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fld id="{035F4086-0B76-A94A-82CC-19E32AB7C527}" type="datetime1">
              <a:rPr lang="en-US" sz="1400" dirty="0" smtClean="0">
                <a:solidFill>
                  <a:schemeClr val="bg1"/>
                </a:solidFill>
              </a:rPr>
              <a:pPr/>
              <a:t>7/24/2024</a:t>
            </a:fld>
            <a:r>
              <a:rPr lang="en-US" sz="1400">
                <a:solidFill>
                  <a:schemeClr val="bg1"/>
                </a:solidFill>
              </a:rPr>
              <a:t>                      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ACB98A-DA76-F5B6-5AA5-C21ACE0C5C29}"/>
              </a:ext>
            </a:extLst>
          </p:cNvPr>
          <p:cNvSpPr txBox="1"/>
          <p:nvPr/>
        </p:nvSpPr>
        <p:spPr>
          <a:xfrm>
            <a:off x="4186468" y="6349340"/>
            <a:ext cx="75107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IT21061066 | WELIGAMA D.M.P.D </a:t>
            </a:r>
            <a:r>
              <a:rPr lang="en-LK" sz="1400">
                <a:solidFill>
                  <a:schemeClr val="bg1"/>
                </a:solidFill>
              </a:rPr>
              <a:t>| RP-059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7F40D7-6074-D850-5E99-EF18C6A596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419" t="11228" r="24640" b="34035"/>
          <a:stretch/>
        </p:blipFill>
        <p:spPr>
          <a:xfrm>
            <a:off x="10315069" y="67369"/>
            <a:ext cx="1795548" cy="2252311"/>
          </a:xfrm>
          <a:prstGeom prst="rect">
            <a:avLst/>
          </a:prstGeom>
        </p:spPr>
      </p:pic>
      <p:pic>
        <p:nvPicPr>
          <p:cNvPr id="13" name="Picture 12" descr="A logo of a palm tree&#10;&#10;Description automatically generated">
            <a:extLst>
              <a:ext uri="{FF2B5EF4-FFF2-40B4-BE49-F238E27FC236}">
                <a16:creationId xmlns:a16="http://schemas.microsoft.com/office/drawing/2014/main" id="{9E172CAB-9DFB-5534-B0B1-F456A22085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327" y="5089351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099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5633" y="0"/>
            <a:ext cx="7722842" cy="1266748"/>
          </a:xfrm>
        </p:spPr>
        <p:txBody>
          <a:bodyPr>
            <a:normAutofit/>
          </a:bodyPr>
          <a:lstStyle/>
          <a:p>
            <a:r>
              <a:rPr lang="en-LK" sz="4800" b="1"/>
              <a:t>Completion of project </a:t>
            </a:r>
            <a:endParaRPr lang="en-US" sz="4800" b="1">
              <a:solidFill>
                <a:srgbClr val="8D6D36"/>
              </a:solidFill>
            </a:endParaRPr>
          </a:p>
        </p:txBody>
      </p:sp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563650F-990D-1A12-5762-07BB64A33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9B2DE8D9-383F-0611-05BD-69E64D563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1" name="Graphic 10" descr="Layers Design outline">
            <a:extLst>
              <a:ext uri="{FF2B5EF4-FFF2-40B4-BE49-F238E27FC236}">
                <a16:creationId xmlns:a16="http://schemas.microsoft.com/office/drawing/2014/main" id="{47D4C2E8-1CB8-3336-004B-BC0134799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13" name="Graphic 12" descr="Layers Design outline">
            <a:extLst>
              <a:ext uri="{FF2B5EF4-FFF2-40B4-BE49-F238E27FC236}">
                <a16:creationId xmlns:a16="http://schemas.microsoft.com/office/drawing/2014/main" id="{1996549E-F47C-656A-5861-AE8D0A267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037302-8ED4-B547-4516-F93C6C3073D2}"/>
              </a:ext>
            </a:extLst>
          </p:cNvPr>
          <p:cNvSpPr txBox="1"/>
          <p:nvPr/>
        </p:nvSpPr>
        <p:spPr>
          <a:xfrm>
            <a:off x="4847940" y="6535818"/>
            <a:ext cx="7435970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>
                <a:ea typeface="+mn-lt"/>
                <a:cs typeface="+mn-lt"/>
              </a:rPr>
              <a:t>IT21078378 | FERNANDO W.P.A.M. | RP-059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6BF452-5376-1DDF-58CB-B2881748589B}"/>
              </a:ext>
            </a:extLst>
          </p:cNvPr>
          <p:cNvSpPr txBox="1"/>
          <p:nvPr/>
        </p:nvSpPr>
        <p:spPr>
          <a:xfrm>
            <a:off x="404829" y="1262840"/>
            <a:ext cx="3369388" cy="158504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500" b="1">
                <a:ea typeface="+mn-lt"/>
                <a:cs typeface="+mn-lt"/>
              </a:rPr>
              <a:t>Step 7: Predictions</a:t>
            </a:r>
            <a:endParaRPr lang="en-US" b="1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>
                <a:ea typeface="+mn-lt"/>
                <a:cs typeface="+mn-lt"/>
              </a:rPr>
              <a:t>Open the trained </a:t>
            </a:r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model from the </a:t>
            </a:r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pickle file and use it.</a:t>
            </a:r>
            <a:endParaRPr lang="en-US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48BAB73-9476-9D10-50DA-40C5CDF1C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2044768"/>
            <a:ext cx="8908676" cy="4382110"/>
          </a:xfrm>
          <a:prstGeom prst="rect">
            <a:avLst/>
          </a:prstGeom>
        </p:spPr>
      </p:pic>
      <p:pic>
        <p:nvPicPr>
          <p:cNvPr id="6" name="Picture 5" descr="A logo of a palm tree&#10;&#10;Description automatically generated">
            <a:extLst>
              <a:ext uri="{FF2B5EF4-FFF2-40B4-BE49-F238E27FC236}">
                <a16:creationId xmlns:a16="http://schemas.microsoft.com/office/drawing/2014/main" id="{64BC5193-C92B-79F2-9E4E-1C7561FC3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999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5633" y="0"/>
            <a:ext cx="7722842" cy="1266748"/>
          </a:xfrm>
        </p:spPr>
        <p:txBody>
          <a:bodyPr>
            <a:normAutofit fontScale="90000"/>
          </a:bodyPr>
          <a:lstStyle/>
          <a:p>
            <a:r>
              <a:rPr lang="en-LK" sz="4800" b="1"/>
              <a:t>Visualization of Original Dataset</a:t>
            </a:r>
            <a:endParaRPr lang="en-US"/>
          </a:p>
        </p:txBody>
      </p:sp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563650F-990D-1A12-5762-07BB64A33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9B2DE8D9-383F-0611-05BD-69E64D563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1" name="Graphic 10" descr="Layers Design outline">
            <a:extLst>
              <a:ext uri="{FF2B5EF4-FFF2-40B4-BE49-F238E27FC236}">
                <a16:creationId xmlns:a16="http://schemas.microsoft.com/office/drawing/2014/main" id="{47D4C2E8-1CB8-3336-004B-BC0134799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13" name="Graphic 12" descr="Layers Design outline">
            <a:extLst>
              <a:ext uri="{FF2B5EF4-FFF2-40B4-BE49-F238E27FC236}">
                <a16:creationId xmlns:a16="http://schemas.microsoft.com/office/drawing/2014/main" id="{1996549E-F47C-656A-5861-AE8D0A267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037302-8ED4-B547-4516-F93C6C3073D2}"/>
              </a:ext>
            </a:extLst>
          </p:cNvPr>
          <p:cNvSpPr txBox="1"/>
          <p:nvPr/>
        </p:nvSpPr>
        <p:spPr>
          <a:xfrm>
            <a:off x="4847940" y="6535818"/>
            <a:ext cx="7435970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>
                <a:ea typeface="+mn-lt"/>
                <a:cs typeface="+mn-lt"/>
              </a:rPr>
              <a:t>IT21078378 | FERNANDO W.P.A.M. | RP-059</a:t>
            </a:r>
          </a:p>
        </p:txBody>
      </p:sp>
      <p:pic>
        <p:nvPicPr>
          <p:cNvPr id="3" name="Picture 2" descr="A graph with green lines and arrows&#10;&#10;Description automatically generated">
            <a:extLst>
              <a:ext uri="{FF2B5EF4-FFF2-40B4-BE49-F238E27FC236}">
                <a16:creationId xmlns:a16="http://schemas.microsoft.com/office/drawing/2014/main" id="{C6773E59-768B-CC45-B275-B87852519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9765" y="1267005"/>
            <a:ext cx="7720852" cy="4873078"/>
          </a:xfrm>
          <a:prstGeom prst="rect">
            <a:avLst/>
          </a:prstGeom>
        </p:spPr>
      </p:pic>
      <p:pic>
        <p:nvPicPr>
          <p:cNvPr id="5" name="Picture 4" descr="A logo of a palm tree&#10;&#10;Description automatically generated">
            <a:extLst>
              <a:ext uri="{FF2B5EF4-FFF2-40B4-BE49-F238E27FC236}">
                <a16:creationId xmlns:a16="http://schemas.microsoft.com/office/drawing/2014/main" id="{12AF3230-C1B0-E84A-79B5-AB4840FB8E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314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25A2-0ABA-476F-93A9-CAE8E1CC4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339" y="290126"/>
            <a:ext cx="5216302" cy="953219"/>
          </a:xfrm>
        </p:spPr>
        <p:txBody>
          <a:bodyPr>
            <a:normAutofit/>
          </a:bodyPr>
          <a:lstStyle/>
          <a:p>
            <a:r>
              <a:rPr lang="en-US" sz="4400" b="1">
                <a:solidFill>
                  <a:srgbClr val="8D6D36"/>
                </a:solidFill>
              </a:rPr>
              <a:t>REQUIREMENTS</a:t>
            </a:r>
          </a:p>
        </p:txBody>
      </p:sp>
      <p:pic>
        <p:nvPicPr>
          <p:cNvPr id="4" name="Graphic 3" descr="Layers Design outline">
            <a:extLst>
              <a:ext uri="{FF2B5EF4-FFF2-40B4-BE49-F238E27FC236}">
                <a16:creationId xmlns:a16="http://schemas.microsoft.com/office/drawing/2014/main" id="{732577B7-E813-1438-ED88-B2BF80FE8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819728" y="3297560"/>
            <a:ext cx="3841576" cy="66967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32D567-D9C6-BB57-6EB2-CCFE732CE588}"/>
              </a:ext>
            </a:extLst>
          </p:cNvPr>
          <p:cNvSpPr/>
          <p:nvPr/>
        </p:nvSpPr>
        <p:spPr>
          <a:xfrm>
            <a:off x="2587925" y="6421827"/>
            <a:ext cx="5624422" cy="422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904F54-3801-A688-A848-2A4DA8F1670B}"/>
              </a:ext>
            </a:extLst>
          </p:cNvPr>
          <p:cNvSpPr txBox="1"/>
          <p:nvPr/>
        </p:nvSpPr>
        <p:spPr>
          <a:xfrm>
            <a:off x="729396" y="1335230"/>
            <a:ext cx="4740475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000" b="1">
                <a:solidFill>
                  <a:srgbClr val="59523E"/>
                </a:solidFill>
              </a:rPr>
              <a:t>Functional Requirements</a:t>
            </a:r>
            <a:endParaRPr lang="en-US" sz="3000">
              <a:solidFill>
                <a:srgbClr val="59523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0C0EE6-C3F3-31D3-D48F-C184932D544F}"/>
              </a:ext>
            </a:extLst>
          </p:cNvPr>
          <p:cNvSpPr txBox="1"/>
          <p:nvPr/>
        </p:nvSpPr>
        <p:spPr>
          <a:xfrm>
            <a:off x="609651" y="3986136"/>
            <a:ext cx="5679315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000" b="1">
                <a:solidFill>
                  <a:srgbClr val="59523E"/>
                </a:solidFill>
              </a:rPr>
              <a:t>Non-Functional Requirements</a:t>
            </a:r>
            <a:endParaRPr lang="en-US" sz="3000">
              <a:solidFill>
                <a:srgbClr val="59523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2FEDFD-F67F-9C5D-8576-769BDB2D8693}"/>
              </a:ext>
            </a:extLst>
          </p:cNvPr>
          <p:cNvSpPr txBox="1"/>
          <p:nvPr/>
        </p:nvSpPr>
        <p:spPr>
          <a:xfrm>
            <a:off x="859798" y="1810575"/>
            <a:ext cx="8909564" cy="178510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Font typeface="Arial"/>
              <a:buChar char="•"/>
            </a:pPr>
            <a:r>
              <a:rPr lang="en-GB" sz="2200">
                <a:solidFill>
                  <a:srgbClr val="29261B"/>
                </a:solidFill>
                <a:ea typeface="+mn-lt"/>
                <a:cs typeface="+mn-lt"/>
              </a:rPr>
              <a:t> Predicting demand based on country and inflation.</a:t>
            </a:r>
            <a:endParaRPr lang="en-US" sz="2200"/>
          </a:p>
          <a:p>
            <a:pPr>
              <a:buFont typeface="Arial"/>
              <a:buChar char="•"/>
            </a:pPr>
            <a:r>
              <a:rPr lang="en-GB" sz="2200">
                <a:solidFill>
                  <a:srgbClr val="29261B"/>
                </a:solidFill>
                <a:ea typeface="+mn-lt"/>
                <a:cs typeface="+mn-lt"/>
              </a:rPr>
              <a:t> Predicting export amount based on and.</a:t>
            </a:r>
            <a:endParaRPr lang="en-GB" sz="2200"/>
          </a:p>
          <a:p>
            <a:pPr>
              <a:buFont typeface="Arial"/>
              <a:buChar char="•"/>
            </a:pPr>
            <a:r>
              <a:rPr lang="en-GB" sz="2200">
                <a:solidFill>
                  <a:srgbClr val="29261B"/>
                </a:solidFill>
                <a:ea typeface="+mn-lt"/>
                <a:cs typeface="+mn-lt"/>
              </a:rPr>
              <a:t> </a:t>
            </a:r>
            <a:r>
              <a:rPr lang="en-GB" sz="2200">
                <a:solidFill>
                  <a:srgbClr val="29261B"/>
                </a:solidFill>
              </a:rPr>
              <a:t>Integrate What-if analysis.</a:t>
            </a:r>
            <a:endParaRPr lang="en-GB" sz="220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GB" sz="2200" b="1">
              <a:solidFill>
                <a:srgbClr val="29261B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GB" sz="2200" b="1">
              <a:solidFill>
                <a:srgbClr val="29261B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A7383D-D4D5-1515-BB77-1D0809B0F792}"/>
              </a:ext>
            </a:extLst>
          </p:cNvPr>
          <p:cNvSpPr txBox="1"/>
          <p:nvPr/>
        </p:nvSpPr>
        <p:spPr>
          <a:xfrm>
            <a:off x="838921" y="4598744"/>
            <a:ext cx="8909564" cy="203132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200">
                <a:solidFill>
                  <a:srgbClr val="29261B"/>
                </a:solidFill>
              </a:rPr>
              <a:t>Accuracy of</a:t>
            </a:r>
            <a:r>
              <a:rPr lang="en-GB" sz="2200">
                <a:solidFill>
                  <a:srgbClr val="29261B"/>
                </a:solidFill>
                <a:ea typeface="+mn-lt"/>
                <a:cs typeface="+mn-lt"/>
              </a:rPr>
              <a:t> predicting data</a:t>
            </a:r>
            <a:endParaRPr lang="en-GB" sz="2200">
              <a:solidFill>
                <a:srgbClr val="29261B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GB" sz="2200">
                <a:solidFill>
                  <a:srgbClr val="29261B"/>
                </a:solidFill>
                <a:ea typeface="+mn-lt"/>
                <a:cs typeface="+mn-lt"/>
              </a:rPr>
              <a:t>Timeliness of information</a:t>
            </a:r>
            <a:endParaRPr lang="en-GB" sz="2200">
              <a:solidFill>
                <a:srgbClr val="29261B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GB" sz="2200">
                <a:solidFill>
                  <a:srgbClr val="29261B"/>
                </a:solidFill>
              </a:rPr>
              <a:t>Maintainability</a:t>
            </a:r>
          </a:p>
          <a:p>
            <a:pPr marL="285750" indent="-285750">
              <a:buFont typeface="Arial"/>
              <a:buChar char="•"/>
            </a:pPr>
            <a:endParaRPr lang="en-GB" sz="3000" b="1">
              <a:solidFill>
                <a:srgbClr val="29261B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GB" sz="3000" b="1">
              <a:solidFill>
                <a:srgbClr val="29261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B8173C-D587-BF8C-25AA-12D201626C8B}"/>
              </a:ext>
            </a:extLst>
          </p:cNvPr>
          <p:cNvSpPr txBox="1"/>
          <p:nvPr/>
        </p:nvSpPr>
        <p:spPr>
          <a:xfrm>
            <a:off x="4460429" y="6531579"/>
            <a:ext cx="3841578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>
                <a:solidFill>
                  <a:srgbClr val="000000"/>
                </a:solidFill>
              </a:rPr>
              <a:t>IT21078378 | </a:t>
            </a: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Fernando W.P.A.M </a:t>
            </a:r>
            <a:r>
              <a:rPr lang="en-LK" sz="1400">
                <a:solidFill>
                  <a:srgbClr val="000000"/>
                </a:solidFill>
              </a:rPr>
              <a:t>| RP-059</a:t>
            </a:r>
          </a:p>
        </p:txBody>
      </p:sp>
      <p:pic>
        <p:nvPicPr>
          <p:cNvPr id="3" name="Picture 2" descr="A logo of a palm tree&#10;&#10;Description automatically generated">
            <a:extLst>
              <a:ext uri="{FF2B5EF4-FFF2-40B4-BE49-F238E27FC236}">
                <a16:creationId xmlns:a16="http://schemas.microsoft.com/office/drawing/2014/main" id="{B197CC1A-CC0C-EE94-D3B7-7BA8DFA3CF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9294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25A2-0ABA-476F-93A9-CAE8E1CC4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332656"/>
            <a:ext cx="4511824" cy="953219"/>
          </a:xfrm>
        </p:spPr>
        <p:txBody>
          <a:bodyPr>
            <a:normAutofit/>
          </a:bodyPr>
          <a:lstStyle/>
          <a:p>
            <a:r>
              <a:rPr lang="en-US" sz="4400" b="1">
                <a:solidFill>
                  <a:srgbClr val="8D6D36"/>
                </a:solidFill>
              </a:rPr>
              <a:t>References</a:t>
            </a:r>
          </a:p>
        </p:txBody>
      </p:sp>
      <p:pic>
        <p:nvPicPr>
          <p:cNvPr id="4" name="Graphic 3" descr="Layers Design outline">
            <a:extLst>
              <a:ext uri="{FF2B5EF4-FFF2-40B4-BE49-F238E27FC236}">
                <a16:creationId xmlns:a16="http://schemas.microsoft.com/office/drawing/2014/main" id="{732577B7-E813-1438-ED88-B2BF80FE8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819728" y="3297560"/>
            <a:ext cx="3841576" cy="66967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32D567-D9C6-BB57-6EB2-CCFE732CE588}"/>
              </a:ext>
            </a:extLst>
          </p:cNvPr>
          <p:cNvSpPr/>
          <p:nvPr/>
        </p:nvSpPr>
        <p:spPr>
          <a:xfrm>
            <a:off x="2587925" y="6421827"/>
            <a:ext cx="5624422" cy="422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14C5A8B-3744-7B5B-322D-EC69B77C075A}"/>
              </a:ext>
            </a:extLst>
          </p:cNvPr>
          <p:cNvSpPr txBox="1">
            <a:spLocks/>
          </p:cNvSpPr>
          <p:nvPr/>
        </p:nvSpPr>
        <p:spPr>
          <a:xfrm>
            <a:off x="896864" y="1379786"/>
            <a:ext cx="10962626" cy="44668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en-GB" sz="6400">
                <a:solidFill>
                  <a:srgbClr val="29261B"/>
                </a:solidFill>
              </a:rPr>
              <a:t>[1] </a:t>
            </a:r>
            <a:r>
              <a:rPr lang="en-GB" sz="6400" err="1">
                <a:solidFill>
                  <a:srgbClr val="29261B"/>
                </a:solidFill>
                <a:ea typeface="+mn-lt"/>
                <a:cs typeface="+mn-lt"/>
              </a:rPr>
              <a:t>Abeysekara</a:t>
            </a:r>
            <a:r>
              <a:rPr lang="en-GB" sz="6400">
                <a:solidFill>
                  <a:srgbClr val="29261B"/>
                </a:solidFill>
                <a:ea typeface="+mn-lt"/>
                <a:cs typeface="+mn-lt"/>
              </a:rPr>
              <a:t>, M. G. D., and K.P </a:t>
            </a:r>
            <a:r>
              <a:rPr lang="en-GB" sz="6400" err="1">
                <a:solidFill>
                  <a:srgbClr val="29261B"/>
                </a:solidFill>
                <a:ea typeface="+mn-lt"/>
                <a:cs typeface="+mn-lt"/>
              </a:rPr>
              <a:t>Waidyarathne</a:t>
            </a:r>
            <a:r>
              <a:rPr lang="en-GB" sz="6400">
                <a:solidFill>
                  <a:srgbClr val="29261B"/>
                </a:solidFill>
                <a:ea typeface="+mn-lt"/>
                <a:cs typeface="+mn-lt"/>
              </a:rPr>
              <a:t>. “The Coconut Industry: A Review of Price Forecasting Modelling in Major Coconut Producing Countries.” CORD, vol. 36, 21 Nov. 2020, pp. 6–15, https://doi.org/10.37833/cord.v36i.422. Accessed 26 Aug. 2021.</a:t>
            </a:r>
            <a:endParaRPr lang="en-GB" sz="6400">
              <a:solidFill>
                <a:srgbClr val="29261B"/>
              </a:solidFill>
            </a:endParaRPr>
          </a:p>
          <a:p>
            <a:pPr>
              <a:lnSpc>
                <a:spcPct val="220000"/>
              </a:lnSpc>
            </a:pPr>
            <a:r>
              <a:rPr lang="en-GB" sz="6400">
                <a:solidFill>
                  <a:srgbClr val="29261B"/>
                </a:solidFill>
              </a:rPr>
              <a:t>[2] </a:t>
            </a:r>
            <a:r>
              <a:rPr lang="en-GB" sz="6400">
                <a:solidFill>
                  <a:srgbClr val="29261B"/>
                </a:solidFill>
                <a:ea typeface="+mn-lt"/>
                <a:cs typeface="+mn-lt"/>
              </a:rPr>
              <a:t>Priyanga, et al. “Forecasting Coconut Oil Price Using Auto Regressive Integrated Moving Average (ARIMA) Model.” Journal of Pharmacognosy and Phytochemistry, vol. 8, no. 3, 1 Jan. 2019, pp. 2164–2169. Accessed 19 Feb. 2024.</a:t>
            </a:r>
          </a:p>
          <a:p>
            <a:pPr>
              <a:lnSpc>
                <a:spcPct val="220000"/>
              </a:lnSpc>
            </a:pPr>
            <a:r>
              <a:rPr lang="en-GB" sz="6400">
                <a:solidFill>
                  <a:srgbClr val="29261B"/>
                </a:solidFill>
              </a:rPr>
              <a:t>[3] </a:t>
            </a:r>
            <a:r>
              <a:rPr lang="en-GB" sz="6400">
                <a:solidFill>
                  <a:srgbClr val="29261B"/>
                </a:solidFill>
                <a:ea typeface="+mn-lt"/>
                <a:cs typeface="+mn-lt"/>
              </a:rPr>
              <a:t>“Refined Coconut Oil Prices: Latest Price, Historical &amp; Forecast.” Www.procurementresource.com, www.procurementresource.com/resource-center/refined-coconut-oil-price-trends. Accessed 19 Feb. 2024.</a:t>
            </a:r>
            <a:endParaRPr lang="en-GB" sz="6400">
              <a:solidFill>
                <a:srgbClr val="29261B"/>
              </a:solidFill>
            </a:endParaRPr>
          </a:p>
          <a:p>
            <a:br>
              <a:rPr lang="en-GB"/>
            </a:b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5F991-E635-78A9-4F3B-EF1C1EB2D436}"/>
              </a:ext>
            </a:extLst>
          </p:cNvPr>
          <p:cNvSpPr txBox="1"/>
          <p:nvPr/>
        </p:nvSpPr>
        <p:spPr>
          <a:xfrm>
            <a:off x="4460429" y="6531579"/>
            <a:ext cx="3841578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>
                <a:solidFill>
                  <a:srgbClr val="000000"/>
                </a:solidFill>
              </a:rPr>
              <a:t>IT21078378 | </a:t>
            </a: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Fernando W.P.A.M </a:t>
            </a:r>
            <a:r>
              <a:rPr lang="en-LK" sz="1400">
                <a:solidFill>
                  <a:srgbClr val="000000"/>
                </a:solidFill>
              </a:rPr>
              <a:t>| RP-059</a:t>
            </a:r>
          </a:p>
        </p:txBody>
      </p:sp>
      <p:pic>
        <p:nvPicPr>
          <p:cNvPr id="3" name="Picture 2" descr="A logo of a palm tree&#10;&#10;Description automatically generated">
            <a:extLst>
              <a:ext uri="{FF2B5EF4-FFF2-40B4-BE49-F238E27FC236}">
                <a16:creationId xmlns:a16="http://schemas.microsoft.com/office/drawing/2014/main" id="{98CC9E91-1B90-60A7-7B28-1BCB910680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213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9B1CA-096D-D36D-848A-190C1378B2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72464" y="6372460"/>
            <a:ext cx="1027162" cy="365125"/>
          </a:xfrm>
        </p:spPr>
        <p:txBody>
          <a:bodyPr/>
          <a:lstStyle/>
          <a:p>
            <a:fld id="{035F4086-0B76-A94A-82CC-19E32AB7C527}" type="datetime1">
              <a:rPr lang="en-US" smtClean="0">
                <a:solidFill>
                  <a:schemeClr val="bg1"/>
                </a:solidFill>
              </a:rPr>
              <a:t>7/24/2024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7BA5EE-C244-0F5A-C011-7E5D85CB7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8872" y="6417970"/>
            <a:ext cx="798984" cy="182918"/>
          </a:xfrm>
        </p:spPr>
        <p:txBody>
          <a:bodyPr/>
          <a:lstStyle/>
          <a:p>
            <a:fld id="{8A7A6979-0714-4377-B894-6BE4C2D6E202}" type="slidenum">
              <a:rPr lang="en-US" smtClean="0">
                <a:solidFill>
                  <a:schemeClr val="bg1"/>
                </a:solidFill>
              </a:rPr>
              <a:pPr/>
              <a:t>84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E2E646-F5AC-6C39-051D-1147FE8AD942}"/>
              </a:ext>
            </a:extLst>
          </p:cNvPr>
          <p:cNvSpPr/>
          <p:nvPr/>
        </p:nvSpPr>
        <p:spPr>
          <a:xfrm>
            <a:off x="749590" y="120415"/>
            <a:ext cx="11040532" cy="6252045"/>
          </a:xfrm>
          <a:prstGeom prst="rect">
            <a:avLst/>
          </a:prstGeom>
          <a:blipFill>
            <a:blip r:embed="rId2"/>
            <a:stretch>
              <a:fillRect r="1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pic>
        <p:nvPicPr>
          <p:cNvPr id="12" name="Graphic 11" descr="Layers Design outline">
            <a:extLst>
              <a:ext uri="{FF2B5EF4-FFF2-40B4-BE49-F238E27FC236}">
                <a16:creationId xmlns:a16="http://schemas.microsoft.com/office/drawing/2014/main" id="{3C56E4BE-A7FD-C34B-B9AA-419FF36E8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2592628" y="4307672"/>
            <a:ext cx="3841576" cy="6264696"/>
          </a:xfrm>
          <a:prstGeom prst="rect">
            <a:avLst/>
          </a:prstGeom>
        </p:spPr>
      </p:pic>
      <p:pic>
        <p:nvPicPr>
          <p:cNvPr id="13" name="Graphic 12" descr="Layers Design outline">
            <a:extLst>
              <a:ext uri="{FF2B5EF4-FFF2-40B4-BE49-F238E27FC236}">
                <a16:creationId xmlns:a16="http://schemas.microsoft.com/office/drawing/2014/main" id="{844BD0E2-DDEF-A361-9177-329B368AC8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5219328" y="4331633"/>
            <a:ext cx="3841576" cy="6264696"/>
          </a:xfrm>
          <a:prstGeom prst="rect">
            <a:avLst/>
          </a:prstGeom>
        </p:spPr>
      </p:pic>
      <p:pic>
        <p:nvPicPr>
          <p:cNvPr id="15" name="Graphic 14" descr="Layers Design outline">
            <a:extLst>
              <a:ext uri="{FF2B5EF4-FFF2-40B4-BE49-F238E27FC236}">
                <a16:creationId xmlns:a16="http://schemas.microsoft.com/office/drawing/2014/main" id="{DCB495B2-6A4F-1895-71D8-0B2FD7A23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7846028" y="4355595"/>
            <a:ext cx="3841576" cy="62646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6759203-62BD-02C3-1733-0FC994A95F73}"/>
              </a:ext>
            </a:extLst>
          </p:cNvPr>
          <p:cNvSpPr txBox="1"/>
          <p:nvPr/>
        </p:nvSpPr>
        <p:spPr>
          <a:xfrm>
            <a:off x="401878" y="391067"/>
            <a:ext cx="64516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K" sz="4400" b="1">
                <a:solidFill>
                  <a:schemeClr val="bg1"/>
                </a:solidFill>
              </a:rPr>
              <a:t>TECHNOLOGIES</a:t>
            </a:r>
            <a:endParaRPr lang="en-LK" sz="4400"/>
          </a:p>
        </p:txBody>
      </p:sp>
      <p:pic>
        <p:nvPicPr>
          <p:cNvPr id="2" name="Picture 1" descr="A logo of a palm tree&#10;&#10;Description automatically generated">
            <a:extLst>
              <a:ext uri="{FF2B5EF4-FFF2-40B4-BE49-F238E27FC236}">
                <a16:creationId xmlns:a16="http://schemas.microsoft.com/office/drawing/2014/main" id="{E6DAB6E1-6F99-0C75-BC27-A9A93E2BAC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3315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0CAFA-210C-0A6E-0669-8267438A9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95" y="176464"/>
            <a:ext cx="6653463" cy="1074821"/>
          </a:xfrm>
        </p:spPr>
        <p:txBody>
          <a:bodyPr>
            <a:normAutofit/>
          </a:bodyPr>
          <a:lstStyle/>
          <a:p>
            <a:r>
              <a:rPr lang="en-US" b="1"/>
              <a:t>Work Breakdown Structure</a:t>
            </a:r>
            <a:endParaRPr lang="en-LK" b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6F8B93-E1B7-CB49-D94E-780A9353A015}"/>
              </a:ext>
            </a:extLst>
          </p:cNvPr>
          <p:cNvSpPr/>
          <p:nvPr/>
        </p:nvSpPr>
        <p:spPr>
          <a:xfrm>
            <a:off x="962526" y="1106905"/>
            <a:ext cx="10603831" cy="5249445"/>
          </a:xfrm>
          <a:prstGeom prst="rect">
            <a:avLst/>
          </a:prstGeom>
          <a:blipFill>
            <a:blip r:embed="rId2"/>
            <a:stretch>
              <a:fillRect r="1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pic>
        <p:nvPicPr>
          <p:cNvPr id="4" name="Picture 3" descr="A logo of a palm tree&#10;&#10;Description automatically generated">
            <a:extLst>
              <a:ext uri="{FF2B5EF4-FFF2-40B4-BE49-F238E27FC236}">
                <a16:creationId xmlns:a16="http://schemas.microsoft.com/office/drawing/2014/main" id="{DD5ED96D-A422-0983-76B7-25B910B19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686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0CAFA-210C-0A6E-0669-8267438A9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22" y="0"/>
            <a:ext cx="3800707" cy="1325563"/>
          </a:xfrm>
        </p:spPr>
        <p:txBody>
          <a:bodyPr>
            <a:normAutofit/>
          </a:bodyPr>
          <a:lstStyle/>
          <a:p>
            <a:r>
              <a:rPr lang="en-US" b="1"/>
              <a:t>GANTT CHART</a:t>
            </a:r>
            <a:endParaRPr lang="en-LK" b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9D6884-9184-E50A-8B31-57EEF34A5475}"/>
              </a:ext>
            </a:extLst>
          </p:cNvPr>
          <p:cNvSpPr/>
          <p:nvPr/>
        </p:nvSpPr>
        <p:spPr>
          <a:xfrm>
            <a:off x="405161" y="883920"/>
            <a:ext cx="11381678" cy="5476364"/>
          </a:xfrm>
          <a:prstGeom prst="rect">
            <a:avLst/>
          </a:prstGeom>
          <a:blipFill>
            <a:blip r:embed="rId2"/>
            <a:stretch>
              <a:fillRect r="1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pic>
        <p:nvPicPr>
          <p:cNvPr id="3" name="Picture 2" descr="A logo of a palm tree&#10;&#10;Description automatically generated">
            <a:extLst>
              <a:ext uri="{FF2B5EF4-FFF2-40B4-BE49-F238E27FC236}">
                <a16:creationId xmlns:a16="http://schemas.microsoft.com/office/drawing/2014/main" id="{A0CE9B9C-05AA-F2B1-0D13-FC6819B7E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95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9B1CA-096D-D36D-848A-190C1378B2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72464" y="6372460"/>
            <a:ext cx="1027162" cy="365125"/>
          </a:xfrm>
        </p:spPr>
        <p:txBody>
          <a:bodyPr/>
          <a:lstStyle/>
          <a:p>
            <a:fld id="{035F4086-0B76-A94A-82CC-19E32AB7C527}" type="datetime1">
              <a:rPr lang="en-US" smtClean="0">
                <a:solidFill>
                  <a:schemeClr val="bg1"/>
                </a:solidFill>
              </a:rPr>
              <a:t>7/24/2024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7BA5EE-C244-0F5A-C011-7E5D85CB7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8872" y="6417970"/>
            <a:ext cx="798984" cy="182918"/>
          </a:xfrm>
        </p:spPr>
        <p:txBody>
          <a:bodyPr/>
          <a:lstStyle/>
          <a:p>
            <a:fld id="{8A7A6979-0714-4377-B894-6BE4C2D6E202}" type="slidenum">
              <a:rPr lang="en-US" smtClean="0">
                <a:solidFill>
                  <a:schemeClr val="bg1"/>
                </a:solidFill>
              </a:rPr>
              <a:pPr/>
              <a:t>87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2" name="Graphic 11" descr="Layers Design outline">
            <a:extLst>
              <a:ext uri="{FF2B5EF4-FFF2-40B4-BE49-F238E27FC236}">
                <a16:creationId xmlns:a16="http://schemas.microsoft.com/office/drawing/2014/main" id="{3C56E4BE-A7FD-C34B-B9AA-419FF36E8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592628" y="4307672"/>
            <a:ext cx="3841576" cy="6264696"/>
          </a:xfrm>
          <a:prstGeom prst="rect">
            <a:avLst/>
          </a:prstGeom>
        </p:spPr>
      </p:pic>
      <p:pic>
        <p:nvPicPr>
          <p:cNvPr id="13" name="Graphic 12" descr="Layers Design outline">
            <a:extLst>
              <a:ext uri="{FF2B5EF4-FFF2-40B4-BE49-F238E27FC236}">
                <a16:creationId xmlns:a16="http://schemas.microsoft.com/office/drawing/2014/main" id="{844BD0E2-DDEF-A361-9177-329B368AC8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5219328" y="4331633"/>
            <a:ext cx="3841576" cy="6264696"/>
          </a:xfrm>
          <a:prstGeom prst="rect">
            <a:avLst/>
          </a:prstGeom>
        </p:spPr>
      </p:pic>
      <p:pic>
        <p:nvPicPr>
          <p:cNvPr id="15" name="Graphic 14" descr="Layers Design outline">
            <a:extLst>
              <a:ext uri="{FF2B5EF4-FFF2-40B4-BE49-F238E27FC236}">
                <a16:creationId xmlns:a16="http://schemas.microsoft.com/office/drawing/2014/main" id="{DCB495B2-6A4F-1895-71D8-0B2FD7A23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846028" y="4355595"/>
            <a:ext cx="3841576" cy="62646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6759203-62BD-02C3-1733-0FC994A95F73}"/>
              </a:ext>
            </a:extLst>
          </p:cNvPr>
          <p:cNvSpPr txBox="1"/>
          <p:nvPr/>
        </p:nvSpPr>
        <p:spPr>
          <a:xfrm>
            <a:off x="688516" y="290871"/>
            <a:ext cx="6451600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LK" sz="4800">
                <a:solidFill>
                  <a:srgbClr val="8D6D36"/>
                </a:solidFill>
              </a:rPr>
              <a:t>COMERCIALIZATION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3B93B5-13E6-EB09-6356-A3541E262065}"/>
              </a:ext>
            </a:extLst>
          </p:cNvPr>
          <p:cNvSpPr txBox="1"/>
          <p:nvPr/>
        </p:nvSpPr>
        <p:spPr>
          <a:xfrm>
            <a:off x="838933" y="1394071"/>
            <a:ext cx="7348966" cy="4471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i="0" u="none" strike="noStrike">
                <a:solidFill>
                  <a:schemeClr val="bg1"/>
                </a:solidFill>
                <a:effectLst/>
              </a:rPr>
              <a:t> Subscription model for oil manufacturers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i="0" u="none" strike="noStrike">
                <a:solidFill>
                  <a:schemeClr val="bg1"/>
                </a:solidFill>
                <a:effectLst/>
              </a:rPr>
              <a:t> Commission from yield optimization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i="0" u="none" strike="noStrike">
                <a:solidFill>
                  <a:schemeClr val="bg1"/>
                </a:solidFill>
                <a:effectLst/>
              </a:rPr>
              <a:t> Data monetization Partnerships: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i="0" u="none" strike="noStrike">
                <a:solidFill>
                  <a:schemeClr val="bg1"/>
                </a:solidFill>
                <a:effectLst/>
              </a:rPr>
              <a:t> Government agencies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i="0" u="none" strike="noStrike">
                <a:solidFill>
                  <a:schemeClr val="bg1"/>
                </a:solidFill>
                <a:effectLst/>
              </a:rPr>
              <a:t> Industry associations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i="0" u="none" strike="noStrike">
                <a:solidFill>
                  <a:schemeClr val="bg1"/>
                </a:solidFill>
                <a:effectLst/>
              </a:rPr>
              <a:t> International buyers Global expansion: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i="0" u="none" strike="noStrike">
                <a:solidFill>
                  <a:schemeClr val="bg1"/>
                </a:solidFill>
                <a:effectLst/>
              </a:rPr>
              <a:t> Replicable for other coconut producing regions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i="0" u="none" strike="noStrike">
                <a:solidFill>
                  <a:schemeClr val="bg1"/>
                </a:solidFill>
                <a:effectLst/>
              </a:rPr>
              <a:t> Customizable dashboards</a:t>
            </a:r>
          </a:p>
        </p:txBody>
      </p:sp>
      <p:pic>
        <p:nvPicPr>
          <p:cNvPr id="2" name="Picture 1" descr="A logo of a palm tree&#10;&#10;Description automatically generated">
            <a:extLst>
              <a:ext uri="{FF2B5EF4-FFF2-40B4-BE49-F238E27FC236}">
                <a16:creationId xmlns:a16="http://schemas.microsoft.com/office/drawing/2014/main" id="{96BE5B85-2747-DB16-48C6-CA089F2AC7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114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261224" y="4577975"/>
            <a:ext cx="7539349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8ED616F-49B6-B0EB-5AE9-B787CF715FEE}"/>
              </a:ext>
            </a:extLst>
          </p:cNvPr>
          <p:cNvSpPr txBox="1">
            <a:spLocks/>
          </p:cNvSpPr>
          <p:nvPr/>
        </p:nvSpPr>
        <p:spPr>
          <a:xfrm>
            <a:off x="4671416" y="4673175"/>
            <a:ext cx="6829520" cy="8620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Progress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 descr="A group of eggs on a wall&#10;&#10;Description automatically generated">
            <a:extLst>
              <a:ext uri="{FF2B5EF4-FFF2-40B4-BE49-F238E27FC236}">
                <a16:creationId xmlns:a16="http://schemas.microsoft.com/office/drawing/2014/main" id="{5423A547-7729-811E-542C-FA0A6F3E8F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5880"/>
          <a:stretch/>
        </p:blipFill>
        <p:spPr>
          <a:xfrm>
            <a:off x="309832" y="4335649"/>
            <a:ext cx="3797570" cy="2010551"/>
          </a:xfrm>
          <a:prstGeom prst="rect">
            <a:avLst/>
          </a:prstGeom>
        </p:spPr>
      </p:pic>
      <p:pic>
        <p:nvPicPr>
          <p:cNvPr id="14" name="Picture 13" descr="A display case with different types of avocados&#10;&#10;Description automatically generated">
            <a:extLst>
              <a:ext uri="{FF2B5EF4-FFF2-40B4-BE49-F238E27FC236}">
                <a16:creationId xmlns:a16="http://schemas.microsoft.com/office/drawing/2014/main" id="{3212654C-A281-07B7-0E48-84E5676AE9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151" r="-1" b="22915"/>
          <a:stretch/>
        </p:blipFill>
        <p:spPr>
          <a:xfrm>
            <a:off x="4221870" y="2422097"/>
            <a:ext cx="3763070" cy="1996987"/>
          </a:xfrm>
          <a:prstGeom prst="rect">
            <a:avLst/>
          </a:prstGeom>
        </p:spPr>
      </p:pic>
      <p:pic>
        <p:nvPicPr>
          <p:cNvPr id="13" name="Picture 12" descr="A glass case with objects on it&#10;&#10;Description automatically generated">
            <a:extLst>
              <a:ext uri="{FF2B5EF4-FFF2-40B4-BE49-F238E27FC236}">
                <a16:creationId xmlns:a16="http://schemas.microsoft.com/office/drawing/2014/main" id="{DA0071FB-9E66-2608-46E2-86DD566AC7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85" r="15001" b="1"/>
          <a:stretch/>
        </p:blipFill>
        <p:spPr>
          <a:xfrm>
            <a:off x="8086176" y="321733"/>
            <a:ext cx="3797984" cy="4111321"/>
          </a:xfrm>
          <a:prstGeom prst="rect">
            <a:avLst/>
          </a:prstGeom>
        </p:spPr>
      </p:pic>
      <p:pic>
        <p:nvPicPr>
          <p:cNvPr id="11" name="Picture 10" descr="A sign with text on it&#10;&#10;Description automatically generated">
            <a:extLst>
              <a:ext uri="{FF2B5EF4-FFF2-40B4-BE49-F238E27FC236}">
                <a16:creationId xmlns:a16="http://schemas.microsoft.com/office/drawing/2014/main" id="{C53C0E8D-96ED-9324-77E6-87F014F486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44" t="16106" r="11166" b="389"/>
          <a:stretch/>
        </p:blipFill>
        <p:spPr>
          <a:xfrm>
            <a:off x="4201425" y="503023"/>
            <a:ext cx="3806897" cy="1678953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19934" y="5694097"/>
            <a:ext cx="54864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D08BA-F87A-8904-244E-62CD98D9CF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7635" y="6536267"/>
            <a:ext cx="2743200" cy="3069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58C6EE04-D3E4-405A-BDCF-9FF57EBBE1E0}" type="datetime1"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pPr defTabSz="914400">
                <a:spcAft>
                  <a:spcPts val="600"/>
                </a:spcAft>
              </a:pPr>
              <a:t>7/24/2024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692A2E-41FF-566D-5C51-62719C760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372" y="6536267"/>
            <a:ext cx="2743200" cy="3069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A7A6979-0714-4377-B894-6BE4C2D6E202}" type="slidenum"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pPr defTabSz="914400">
                <a:spcAft>
                  <a:spcPts val="600"/>
                </a:spcAft>
              </a:pPr>
              <a:t>88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11" descr="A sign with coconuts on it&#10;&#10;Description automatically generated">
            <a:extLst>
              <a:ext uri="{FF2B5EF4-FFF2-40B4-BE49-F238E27FC236}">
                <a16:creationId xmlns:a16="http://schemas.microsoft.com/office/drawing/2014/main" id="{6BBB898B-3457-C22F-ADF5-D04A40EB0C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754" r="1" b="11691"/>
          <a:stretch/>
        </p:blipFill>
        <p:spPr>
          <a:xfrm>
            <a:off x="307840" y="321732"/>
            <a:ext cx="3793472" cy="4111323"/>
          </a:xfrm>
          <a:prstGeom prst="rect">
            <a:avLst/>
          </a:prstGeom>
        </p:spPr>
      </p:pic>
      <p:pic>
        <p:nvPicPr>
          <p:cNvPr id="2" name="Picture 1" descr="A logo of a palm tree&#10;&#10;Description automatically generated">
            <a:extLst>
              <a:ext uri="{FF2B5EF4-FFF2-40B4-BE49-F238E27FC236}">
                <a16:creationId xmlns:a16="http://schemas.microsoft.com/office/drawing/2014/main" id="{8834347F-078E-97BF-2BA7-955B2A2A7A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16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C0749D4-5D79-415F-A4FE-C04AA9FAF6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C1EE2C-97A4-4801-8BC8-9D18F259B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8ED616F-49B6-B0EB-5AE9-B787CF715FEE}"/>
              </a:ext>
            </a:extLst>
          </p:cNvPr>
          <p:cNvSpPr txBox="1">
            <a:spLocks/>
          </p:cNvSpPr>
          <p:nvPr/>
        </p:nvSpPr>
        <p:spPr>
          <a:xfrm>
            <a:off x="201959" y="4953301"/>
            <a:ext cx="6716578" cy="992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Field Visits</a:t>
            </a:r>
            <a:endParaRPr lang="en-US" sz="3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A group of people sitting at a table with laptops&#10;&#10;Description automatically generated">
            <a:extLst>
              <a:ext uri="{FF2B5EF4-FFF2-40B4-BE49-F238E27FC236}">
                <a16:creationId xmlns:a16="http://schemas.microsoft.com/office/drawing/2014/main" id="{63CE9DE6-34FC-A208-5E7D-53165955BF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06" r="1" b="1"/>
          <a:stretch/>
        </p:blipFill>
        <p:spPr>
          <a:xfrm>
            <a:off x="-11526" y="136525"/>
            <a:ext cx="2873196" cy="2251871"/>
          </a:xfrm>
          <a:custGeom>
            <a:avLst/>
            <a:gdLst/>
            <a:ahLst/>
            <a:cxnLst/>
            <a:rect l="l" t="t" r="r" b="b"/>
            <a:pathLst>
              <a:path w="6096000" h="4777742">
                <a:moveTo>
                  <a:pt x="0" y="0"/>
                </a:moveTo>
                <a:lnTo>
                  <a:pt x="6096000" y="0"/>
                </a:lnTo>
                <a:lnTo>
                  <a:pt x="6096000" y="4777742"/>
                </a:lnTo>
                <a:lnTo>
                  <a:pt x="6067110" y="4773054"/>
                </a:lnTo>
                <a:cubicBezTo>
                  <a:pt x="6055069" y="4772257"/>
                  <a:pt x="6042963" y="4771677"/>
                  <a:pt x="6032848" y="4768862"/>
                </a:cubicBezTo>
                <a:cubicBezTo>
                  <a:pt x="6012619" y="4763231"/>
                  <a:pt x="5991471" y="4755713"/>
                  <a:pt x="5975856" y="4751678"/>
                </a:cubicBezTo>
                <a:cubicBezTo>
                  <a:pt x="5946385" y="4744300"/>
                  <a:pt x="5938143" y="4740617"/>
                  <a:pt x="5920410" y="4737737"/>
                </a:cubicBezTo>
                <a:cubicBezTo>
                  <a:pt x="5902677" y="4734858"/>
                  <a:pt x="5883840" y="4734501"/>
                  <a:pt x="5869459" y="4734403"/>
                </a:cubicBezTo>
                <a:cubicBezTo>
                  <a:pt x="5855079" y="4734305"/>
                  <a:pt x="5852140" y="4739700"/>
                  <a:pt x="5834127" y="4737148"/>
                </a:cubicBezTo>
                <a:cubicBezTo>
                  <a:pt x="5804874" y="4729435"/>
                  <a:pt x="5807796" y="4730400"/>
                  <a:pt x="5771966" y="4726150"/>
                </a:cubicBezTo>
                <a:lnTo>
                  <a:pt x="5680977" y="4726617"/>
                </a:lnTo>
                <a:lnTo>
                  <a:pt x="5650557" y="4723904"/>
                </a:lnTo>
                <a:cubicBezTo>
                  <a:pt x="5639802" y="4725929"/>
                  <a:pt x="5629047" y="4714121"/>
                  <a:pt x="5618294" y="4716145"/>
                </a:cubicBezTo>
                <a:lnTo>
                  <a:pt x="5567600" y="4712292"/>
                </a:lnTo>
                <a:cubicBezTo>
                  <a:pt x="5545229" y="4692374"/>
                  <a:pt x="5541151" y="4712551"/>
                  <a:pt x="5525295" y="4707303"/>
                </a:cubicBezTo>
                <a:cubicBezTo>
                  <a:pt x="5498062" y="4696523"/>
                  <a:pt x="5492452" y="4697563"/>
                  <a:pt x="5464966" y="4687718"/>
                </a:cubicBezTo>
                <a:cubicBezTo>
                  <a:pt x="5451160" y="4689453"/>
                  <a:pt x="5436112" y="4684365"/>
                  <a:pt x="5422637" y="4687843"/>
                </a:cubicBezTo>
                <a:lnTo>
                  <a:pt x="5385596" y="4686184"/>
                </a:lnTo>
                <a:lnTo>
                  <a:pt x="5347417" y="4690023"/>
                </a:lnTo>
                <a:lnTo>
                  <a:pt x="5307450" y="4701204"/>
                </a:lnTo>
                <a:cubicBezTo>
                  <a:pt x="5291923" y="4701949"/>
                  <a:pt x="5275426" y="4700974"/>
                  <a:pt x="5257509" y="4697243"/>
                </a:cubicBezTo>
                <a:cubicBezTo>
                  <a:pt x="5243483" y="4695263"/>
                  <a:pt x="5222121" y="4694006"/>
                  <a:pt x="5205681" y="4681108"/>
                </a:cubicBezTo>
                <a:cubicBezTo>
                  <a:pt x="5189241" y="4668210"/>
                  <a:pt x="5066582" y="4656956"/>
                  <a:pt x="5066665" y="4656732"/>
                </a:cubicBezTo>
                <a:cubicBezTo>
                  <a:pt x="5036013" y="4653433"/>
                  <a:pt x="5037516" y="4666066"/>
                  <a:pt x="5021767" y="4667463"/>
                </a:cubicBezTo>
                <a:cubicBezTo>
                  <a:pt x="5006018" y="4668859"/>
                  <a:pt x="4997883" y="4663456"/>
                  <a:pt x="4972175" y="4665113"/>
                </a:cubicBezTo>
                <a:cubicBezTo>
                  <a:pt x="4946467" y="4666771"/>
                  <a:pt x="4895264" y="4676890"/>
                  <a:pt x="4867522" y="4677409"/>
                </a:cubicBezTo>
                <a:cubicBezTo>
                  <a:pt x="4847198" y="4677652"/>
                  <a:pt x="4846533" y="4665718"/>
                  <a:pt x="4824459" y="4661311"/>
                </a:cubicBezTo>
                <a:cubicBezTo>
                  <a:pt x="4802946" y="4676275"/>
                  <a:pt x="4746723" y="4640980"/>
                  <a:pt x="4748119" y="4662282"/>
                </a:cubicBezTo>
                <a:cubicBezTo>
                  <a:pt x="4696376" y="4649495"/>
                  <a:pt x="4704934" y="4651568"/>
                  <a:pt x="4681435" y="4656529"/>
                </a:cubicBezTo>
                <a:lnTo>
                  <a:pt x="4655641" y="4662947"/>
                </a:lnTo>
                <a:lnTo>
                  <a:pt x="4568774" y="4659157"/>
                </a:lnTo>
                <a:lnTo>
                  <a:pt x="4561567" y="4664296"/>
                </a:lnTo>
                <a:lnTo>
                  <a:pt x="4544039" y="4665425"/>
                </a:lnTo>
                <a:lnTo>
                  <a:pt x="4537547" y="4666124"/>
                </a:lnTo>
                <a:lnTo>
                  <a:pt x="4533521" y="4663656"/>
                </a:lnTo>
                <a:cubicBezTo>
                  <a:pt x="4531131" y="4662547"/>
                  <a:pt x="4529356" y="4662473"/>
                  <a:pt x="4528079" y="4664277"/>
                </a:cubicBezTo>
                <a:cubicBezTo>
                  <a:pt x="4527877" y="4665254"/>
                  <a:pt x="4527677" y="4666231"/>
                  <a:pt x="4527476" y="4667208"/>
                </a:cubicBezTo>
                <a:lnTo>
                  <a:pt x="4493203" y="4670897"/>
                </a:lnTo>
                <a:lnTo>
                  <a:pt x="4246811" y="4676399"/>
                </a:lnTo>
                <a:cubicBezTo>
                  <a:pt x="4137387" y="4710859"/>
                  <a:pt x="4001444" y="4666072"/>
                  <a:pt x="3880688" y="4677902"/>
                </a:cubicBezTo>
                <a:cubicBezTo>
                  <a:pt x="3854349" y="4668373"/>
                  <a:pt x="3867024" y="4694267"/>
                  <a:pt x="3804472" y="4706612"/>
                </a:cubicBezTo>
                <a:cubicBezTo>
                  <a:pt x="3769790" y="4699764"/>
                  <a:pt x="3709689" y="4672031"/>
                  <a:pt x="3671141" y="4669214"/>
                </a:cubicBezTo>
                <a:cubicBezTo>
                  <a:pt x="3634430" y="4661806"/>
                  <a:pt x="3632993" y="4657630"/>
                  <a:pt x="3609792" y="4651280"/>
                </a:cubicBezTo>
                <a:cubicBezTo>
                  <a:pt x="3586591" y="4644931"/>
                  <a:pt x="3596838" y="4646444"/>
                  <a:pt x="3550675" y="4644949"/>
                </a:cubicBezTo>
                <a:cubicBezTo>
                  <a:pt x="3513195" y="4640338"/>
                  <a:pt x="3398385" y="4630109"/>
                  <a:pt x="3362699" y="4629669"/>
                </a:cubicBezTo>
                <a:cubicBezTo>
                  <a:pt x="3327014" y="4629229"/>
                  <a:pt x="3350265" y="4628980"/>
                  <a:pt x="3317820" y="4628473"/>
                </a:cubicBezTo>
                <a:cubicBezTo>
                  <a:pt x="3291761" y="4635373"/>
                  <a:pt x="3220279" y="4625153"/>
                  <a:pt x="3202541" y="4611353"/>
                </a:cubicBezTo>
                <a:cubicBezTo>
                  <a:pt x="3176498" y="4608414"/>
                  <a:pt x="3173034" y="4597692"/>
                  <a:pt x="3165095" y="4593183"/>
                </a:cubicBezTo>
                <a:cubicBezTo>
                  <a:pt x="3157156" y="4588674"/>
                  <a:pt x="3151440" y="4597640"/>
                  <a:pt x="3142614" y="4593521"/>
                </a:cubicBezTo>
                <a:cubicBezTo>
                  <a:pt x="3133788" y="4589402"/>
                  <a:pt x="3119786" y="4585666"/>
                  <a:pt x="3108607" y="4586122"/>
                </a:cubicBezTo>
                <a:cubicBezTo>
                  <a:pt x="3097429" y="4586579"/>
                  <a:pt x="3083057" y="4584832"/>
                  <a:pt x="3060172" y="4583967"/>
                </a:cubicBezTo>
                <a:cubicBezTo>
                  <a:pt x="3037288" y="4583102"/>
                  <a:pt x="3008898" y="4580847"/>
                  <a:pt x="2971297" y="4580934"/>
                </a:cubicBezTo>
                <a:cubicBezTo>
                  <a:pt x="2936460" y="4577753"/>
                  <a:pt x="2952539" y="4581456"/>
                  <a:pt x="2872577" y="4576652"/>
                </a:cubicBezTo>
                <a:cubicBezTo>
                  <a:pt x="2845447" y="4572221"/>
                  <a:pt x="2833971" y="4557733"/>
                  <a:pt x="2814205" y="4559580"/>
                </a:cubicBezTo>
                <a:cubicBezTo>
                  <a:pt x="2790909" y="4543112"/>
                  <a:pt x="2768526" y="4546849"/>
                  <a:pt x="2754311" y="4545459"/>
                </a:cubicBezTo>
                <a:cubicBezTo>
                  <a:pt x="2740096" y="4544070"/>
                  <a:pt x="2737019" y="4543662"/>
                  <a:pt x="2723224" y="4546010"/>
                </a:cubicBezTo>
                <a:cubicBezTo>
                  <a:pt x="2709430" y="4548359"/>
                  <a:pt x="2687410" y="4554101"/>
                  <a:pt x="2672793" y="4554314"/>
                </a:cubicBezTo>
                <a:cubicBezTo>
                  <a:pt x="2658176" y="4554527"/>
                  <a:pt x="2649574" y="4546685"/>
                  <a:pt x="2635521" y="4547286"/>
                </a:cubicBezTo>
                <a:cubicBezTo>
                  <a:pt x="2621467" y="4547887"/>
                  <a:pt x="2621767" y="4560245"/>
                  <a:pt x="2588471" y="4557919"/>
                </a:cubicBezTo>
                <a:lnTo>
                  <a:pt x="2439275" y="4540387"/>
                </a:lnTo>
                <a:cubicBezTo>
                  <a:pt x="2417784" y="4540194"/>
                  <a:pt x="2396292" y="4546221"/>
                  <a:pt x="2374801" y="4546028"/>
                </a:cubicBezTo>
                <a:cubicBezTo>
                  <a:pt x="2331700" y="4546603"/>
                  <a:pt x="2372806" y="4559122"/>
                  <a:pt x="2318618" y="4550990"/>
                </a:cubicBezTo>
                <a:cubicBezTo>
                  <a:pt x="2264430" y="4533528"/>
                  <a:pt x="2150787" y="4518120"/>
                  <a:pt x="2084135" y="4520400"/>
                </a:cubicBezTo>
                <a:lnTo>
                  <a:pt x="2010848" y="4500404"/>
                </a:lnTo>
                <a:lnTo>
                  <a:pt x="1962215" y="4501400"/>
                </a:lnTo>
                <a:lnTo>
                  <a:pt x="1926990" y="4495570"/>
                </a:lnTo>
                <a:cubicBezTo>
                  <a:pt x="1909127" y="4479452"/>
                  <a:pt x="1902510" y="4484082"/>
                  <a:pt x="1884649" y="4474880"/>
                </a:cubicBezTo>
                <a:cubicBezTo>
                  <a:pt x="1864462" y="4463930"/>
                  <a:pt x="1869383" y="4485922"/>
                  <a:pt x="1816219" y="4470938"/>
                </a:cubicBezTo>
                <a:cubicBezTo>
                  <a:pt x="1786214" y="4478916"/>
                  <a:pt x="1794086" y="4458547"/>
                  <a:pt x="1768335" y="4471096"/>
                </a:cubicBezTo>
                <a:cubicBezTo>
                  <a:pt x="1756010" y="4466078"/>
                  <a:pt x="1737157" y="4463295"/>
                  <a:pt x="1725889" y="4456707"/>
                </a:cubicBezTo>
                <a:lnTo>
                  <a:pt x="1704987" y="4453275"/>
                </a:lnTo>
                <a:lnTo>
                  <a:pt x="1678857" y="4447221"/>
                </a:lnTo>
                <a:lnTo>
                  <a:pt x="1674568" y="4435925"/>
                </a:lnTo>
                <a:lnTo>
                  <a:pt x="1634075" y="4429269"/>
                </a:lnTo>
                <a:cubicBezTo>
                  <a:pt x="1619699" y="4424763"/>
                  <a:pt x="1607040" y="4412316"/>
                  <a:pt x="1588492" y="4411465"/>
                </a:cubicBezTo>
                <a:cubicBezTo>
                  <a:pt x="1548666" y="4404488"/>
                  <a:pt x="1441540" y="4396830"/>
                  <a:pt x="1402240" y="4391911"/>
                </a:cubicBezTo>
                <a:cubicBezTo>
                  <a:pt x="1362940" y="4386992"/>
                  <a:pt x="1383536" y="4385271"/>
                  <a:pt x="1352691" y="4381952"/>
                </a:cubicBezTo>
                <a:cubicBezTo>
                  <a:pt x="1322602" y="4385447"/>
                  <a:pt x="1230331" y="4373936"/>
                  <a:pt x="1213419" y="4358161"/>
                </a:cubicBezTo>
                <a:cubicBezTo>
                  <a:pt x="1194291" y="4352958"/>
                  <a:pt x="1171642" y="4355246"/>
                  <a:pt x="1163347" y="4339486"/>
                </a:cubicBezTo>
                <a:cubicBezTo>
                  <a:pt x="1149374" y="4320060"/>
                  <a:pt x="1081104" y="4339702"/>
                  <a:pt x="1091517" y="4319884"/>
                </a:cubicBezTo>
                <a:cubicBezTo>
                  <a:pt x="1067291" y="4326517"/>
                  <a:pt x="1046078" y="4319455"/>
                  <a:pt x="1025956" y="4309010"/>
                </a:cubicBezTo>
                <a:lnTo>
                  <a:pt x="1004286" y="4296626"/>
                </a:lnTo>
                <a:lnTo>
                  <a:pt x="983819" y="4298478"/>
                </a:lnTo>
                <a:cubicBezTo>
                  <a:pt x="974051" y="4282658"/>
                  <a:pt x="953984" y="4293628"/>
                  <a:pt x="939204" y="4282411"/>
                </a:cubicBezTo>
                <a:lnTo>
                  <a:pt x="915836" y="4272323"/>
                </a:lnTo>
                <a:lnTo>
                  <a:pt x="899731" y="4266965"/>
                </a:lnTo>
                <a:lnTo>
                  <a:pt x="893886" y="4264715"/>
                </a:lnTo>
                <a:lnTo>
                  <a:pt x="889021" y="4266066"/>
                </a:lnTo>
                <a:cubicBezTo>
                  <a:pt x="886286" y="4266531"/>
                  <a:pt x="884573" y="4266166"/>
                  <a:pt x="884135" y="4264147"/>
                </a:cubicBezTo>
                <a:lnTo>
                  <a:pt x="884818" y="4261224"/>
                </a:lnTo>
                <a:lnTo>
                  <a:pt x="820228" y="4266638"/>
                </a:lnTo>
                <a:lnTo>
                  <a:pt x="788402" y="4263209"/>
                </a:lnTo>
                <a:cubicBezTo>
                  <a:pt x="756573" y="4279518"/>
                  <a:pt x="718864" y="4245871"/>
                  <a:pt x="687574" y="4276905"/>
                </a:cubicBezTo>
                <a:lnTo>
                  <a:pt x="556383" y="4277125"/>
                </a:lnTo>
                <a:lnTo>
                  <a:pt x="497122" y="4273689"/>
                </a:lnTo>
                <a:cubicBezTo>
                  <a:pt x="484020" y="4279519"/>
                  <a:pt x="445941" y="4269992"/>
                  <a:pt x="454008" y="4273811"/>
                </a:cubicBezTo>
                <a:lnTo>
                  <a:pt x="394229" y="4278215"/>
                </a:lnTo>
                <a:lnTo>
                  <a:pt x="386356" y="4282251"/>
                </a:lnTo>
                <a:lnTo>
                  <a:pt x="383576" y="4284364"/>
                </a:lnTo>
                <a:lnTo>
                  <a:pt x="370039" y="4285533"/>
                </a:lnTo>
                <a:cubicBezTo>
                  <a:pt x="361618" y="4289428"/>
                  <a:pt x="359083" y="4297501"/>
                  <a:pt x="350141" y="4300911"/>
                </a:cubicBezTo>
                <a:cubicBezTo>
                  <a:pt x="345670" y="4302616"/>
                  <a:pt x="339596" y="4303155"/>
                  <a:pt x="330385" y="4301424"/>
                </a:cubicBezTo>
                <a:cubicBezTo>
                  <a:pt x="329804" y="4289693"/>
                  <a:pt x="314374" y="4293109"/>
                  <a:pt x="297835" y="4297065"/>
                </a:cubicBezTo>
                <a:lnTo>
                  <a:pt x="282816" y="4299894"/>
                </a:lnTo>
                <a:lnTo>
                  <a:pt x="281368" y="4300653"/>
                </a:lnTo>
                <a:lnTo>
                  <a:pt x="280684" y="4300295"/>
                </a:lnTo>
                <a:lnTo>
                  <a:pt x="273908" y="4301571"/>
                </a:lnTo>
                <a:cubicBezTo>
                  <a:pt x="266799" y="4301990"/>
                  <a:pt x="261129" y="4300718"/>
                  <a:pt x="258614" y="4295926"/>
                </a:cubicBezTo>
                <a:cubicBezTo>
                  <a:pt x="242516" y="4327823"/>
                  <a:pt x="214979" y="4309338"/>
                  <a:pt x="182068" y="4323284"/>
                </a:cubicBezTo>
                <a:cubicBezTo>
                  <a:pt x="157942" y="4332898"/>
                  <a:pt x="153812" y="4326151"/>
                  <a:pt x="128666" y="4331122"/>
                </a:cubicBezTo>
                <a:cubicBezTo>
                  <a:pt x="77925" y="4373333"/>
                  <a:pt x="87445" y="4341355"/>
                  <a:pt x="21563" y="4371972"/>
                </a:cubicBezTo>
                <a:lnTo>
                  <a:pt x="0" y="4383632"/>
                </a:lnTo>
                <a:close/>
              </a:path>
            </a:pathLst>
          </a:custGeom>
        </p:spPr>
      </p:pic>
      <p:pic>
        <p:nvPicPr>
          <p:cNvPr id="2" name="Picture 1" descr="A group of people sitting at a table with laptops and books&#10;&#10;Description automatically generated">
            <a:extLst>
              <a:ext uri="{FF2B5EF4-FFF2-40B4-BE49-F238E27FC236}">
                <a16:creationId xmlns:a16="http://schemas.microsoft.com/office/drawing/2014/main" id="{DDDC19EA-E599-6411-6D3E-7966D5D4F7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96" r="-1" b="-1"/>
          <a:stretch/>
        </p:blipFill>
        <p:spPr>
          <a:xfrm>
            <a:off x="9439071" y="2755854"/>
            <a:ext cx="2873196" cy="2571337"/>
          </a:xfrm>
          <a:custGeom>
            <a:avLst/>
            <a:gdLst/>
            <a:ahLst/>
            <a:cxnLst/>
            <a:rect l="l" t="t" r="r" b="b"/>
            <a:pathLst>
              <a:path w="6096000" h="5455552">
                <a:moveTo>
                  <a:pt x="0" y="0"/>
                </a:moveTo>
                <a:lnTo>
                  <a:pt x="8632" y="2126"/>
                </a:lnTo>
                <a:cubicBezTo>
                  <a:pt x="71597" y="8644"/>
                  <a:pt x="52747" y="11892"/>
                  <a:pt x="102111" y="11566"/>
                </a:cubicBezTo>
                <a:cubicBezTo>
                  <a:pt x="107032" y="11203"/>
                  <a:pt x="116450" y="20386"/>
                  <a:pt x="135511" y="18109"/>
                </a:cubicBezTo>
                <a:cubicBezTo>
                  <a:pt x="165681" y="22040"/>
                  <a:pt x="149025" y="33094"/>
                  <a:pt x="187668" y="36734"/>
                </a:cubicBezTo>
                <a:cubicBezTo>
                  <a:pt x="184095" y="40156"/>
                  <a:pt x="221954" y="38461"/>
                  <a:pt x="225602" y="50611"/>
                </a:cubicBezTo>
                <a:cubicBezTo>
                  <a:pt x="242020" y="54481"/>
                  <a:pt x="267241" y="57744"/>
                  <a:pt x="286175" y="59952"/>
                </a:cubicBezTo>
                <a:cubicBezTo>
                  <a:pt x="314543" y="65902"/>
                  <a:pt x="328665" y="72319"/>
                  <a:pt x="332857" y="76558"/>
                </a:cubicBezTo>
                <a:cubicBezTo>
                  <a:pt x="361257" y="83289"/>
                  <a:pt x="358186" y="84500"/>
                  <a:pt x="395478" y="98782"/>
                </a:cubicBezTo>
                <a:cubicBezTo>
                  <a:pt x="417363" y="93652"/>
                  <a:pt x="436168" y="104748"/>
                  <a:pt x="445328" y="114882"/>
                </a:cubicBezTo>
                <a:cubicBezTo>
                  <a:pt x="470101" y="124482"/>
                  <a:pt x="523910" y="147405"/>
                  <a:pt x="559300" y="150440"/>
                </a:cubicBezTo>
                <a:cubicBezTo>
                  <a:pt x="613422" y="149710"/>
                  <a:pt x="598278" y="160982"/>
                  <a:pt x="622357" y="169552"/>
                </a:cubicBezTo>
                <a:cubicBezTo>
                  <a:pt x="641101" y="180205"/>
                  <a:pt x="638493" y="171007"/>
                  <a:pt x="658054" y="184474"/>
                </a:cubicBezTo>
                <a:lnTo>
                  <a:pt x="694284" y="200095"/>
                </a:lnTo>
                <a:lnTo>
                  <a:pt x="737979" y="224556"/>
                </a:lnTo>
                <a:lnTo>
                  <a:pt x="747981" y="231280"/>
                </a:lnTo>
                <a:cubicBezTo>
                  <a:pt x="753111" y="231304"/>
                  <a:pt x="756366" y="231723"/>
                  <a:pt x="758445" y="232460"/>
                </a:cubicBezTo>
                <a:cubicBezTo>
                  <a:pt x="758496" y="232559"/>
                  <a:pt x="758549" y="232658"/>
                  <a:pt x="758600" y="232757"/>
                </a:cubicBezTo>
                <a:lnTo>
                  <a:pt x="773364" y="235718"/>
                </a:lnTo>
                <a:cubicBezTo>
                  <a:pt x="790479" y="236082"/>
                  <a:pt x="824818" y="262048"/>
                  <a:pt x="841072" y="261356"/>
                </a:cubicBezTo>
                <a:cubicBezTo>
                  <a:pt x="848247" y="277811"/>
                  <a:pt x="845053" y="250444"/>
                  <a:pt x="872404" y="265382"/>
                </a:cubicBezTo>
                <a:cubicBezTo>
                  <a:pt x="884596" y="267374"/>
                  <a:pt x="889722" y="269394"/>
                  <a:pt x="899938" y="270925"/>
                </a:cubicBezTo>
                <a:cubicBezTo>
                  <a:pt x="900079" y="271345"/>
                  <a:pt x="933560" y="274145"/>
                  <a:pt x="933701" y="274565"/>
                </a:cubicBezTo>
                <a:lnTo>
                  <a:pt x="958104" y="278658"/>
                </a:lnTo>
                <a:lnTo>
                  <a:pt x="963678" y="280729"/>
                </a:lnTo>
                <a:lnTo>
                  <a:pt x="996167" y="277529"/>
                </a:lnTo>
                <a:lnTo>
                  <a:pt x="1012387" y="277350"/>
                </a:lnTo>
                <a:lnTo>
                  <a:pt x="1018139" y="274257"/>
                </a:lnTo>
                <a:cubicBezTo>
                  <a:pt x="1023705" y="272608"/>
                  <a:pt x="1030840" y="272419"/>
                  <a:pt x="1041488" y="275538"/>
                </a:cubicBezTo>
                <a:lnTo>
                  <a:pt x="1043729" y="276831"/>
                </a:lnTo>
                <a:lnTo>
                  <a:pt x="1076532" y="271239"/>
                </a:lnTo>
                <a:cubicBezTo>
                  <a:pt x="1083544" y="269462"/>
                  <a:pt x="1111552" y="278849"/>
                  <a:pt x="1117458" y="275294"/>
                </a:cubicBezTo>
                <a:cubicBezTo>
                  <a:pt x="1173364" y="280135"/>
                  <a:pt x="1207569" y="263603"/>
                  <a:pt x="1275827" y="275029"/>
                </a:cubicBezTo>
                <a:cubicBezTo>
                  <a:pt x="1321519" y="279616"/>
                  <a:pt x="1347196" y="279519"/>
                  <a:pt x="1376683" y="283128"/>
                </a:cubicBezTo>
                <a:cubicBezTo>
                  <a:pt x="1406170" y="286737"/>
                  <a:pt x="1433752" y="293140"/>
                  <a:pt x="1452749" y="296685"/>
                </a:cubicBezTo>
                <a:cubicBezTo>
                  <a:pt x="1471746" y="300230"/>
                  <a:pt x="1466619" y="301895"/>
                  <a:pt x="1490664" y="304401"/>
                </a:cubicBezTo>
                <a:cubicBezTo>
                  <a:pt x="1514709" y="306907"/>
                  <a:pt x="1573675" y="305000"/>
                  <a:pt x="1597021" y="311721"/>
                </a:cubicBezTo>
                <a:cubicBezTo>
                  <a:pt x="1622238" y="311037"/>
                  <a:pt x="1625537" y="322069"/>
                  <a:pt x="1639314" y="320753"/>
                </a:cubicBezTo>
                <a:cubicBezTo>
                  <a:pt x="1710549" y="337224"/>
                  <a:pt x="1769892" y="334296"/>
                  <a:pt x="1856583" y="331628"/>
                </a:cubicBezTo>
                <a:cubicBezTo>
                  <a:pt x="1913730" y="336509"/>
                  <a:pt x="1912698" y="339285"/>
                  <a:pt x="1937745" y="342098"/>
                </a:cubicBezTo>
                <a:cubicBezTo>
                  <a:pt x="1945390" y="344925"/>
                  <a:pt x="1949181" y="335092"/>
                  <a:pt x="1956068" y="338984"/>
                </a:cubicBezTo>
                <a:lnTo>
                  <a:pt x="1991434" y="344183"/>
                </a:lnTo>
                <a:lnTo>
                  <a:pt x="2017399" y="354323"/>
                </a:lnTo>
                <a:lnTo>
                  <a:pt x="2041804" y="360756"/>
                </a:lnTo>
                <a:lnTo>
                  <a:pt x="2071138" y="363487"/>
                </a:lnTo>
                <a:cubicBezTo>
                  <a:pt x="2080124" y="365903"/>
                  <a:pt x="2080713" y="373697"/>
                  <a:pt x="2092557" y="373570"/>
                </a:cubicBezTo>
                <a:cubicBezTo>
                  <a:pt x="2128517" y="378742"/>
                  <a:pt x="2193287" y="383225"/>
                  <a:pt x="2242182" y="388922"/>
                </a:cubicBezTo>
                <a:cubicBezTo>
                  <a:pt x="2266404" y="385527"/>
                  <a:pt x="2301142" y="392029"/>
                  <a:pt x="2311187" y="401718"/>
                </a:cubicBezTo>
                <a:cubicBezTo>
                  <a:pt x="2323182" y="404413"/>
                  <a:pt x="2352098" y="404462"/>
                  <a:pt x="2363765" y="402554"/>
                </a:cubicBezTo>
                <a:cubicBezTo>
                  <a:pt x="2374121" y="402833"/>
                  <a:pt x="2375999" y="406521"/>
                  <a:pt x="2389759" y="407955"/>
                </a:cubicBezTo>
                <a:cubicBezTo>
                  <a:pt x="2404778" y="411334"/>
                  <a:pt x="2437354" y="427346"/>
                  <a:pt x="2451497" y="432353"/>
                </a:cubicBezTo>
                <a:cubicBezTo>
                  <a:pt x="2465640" y="437360"/>
                  <a:pt x="2451256" y="432175"/>
                  <a:pt x="2474615" y="437995"/>
                </a:cubicBezTo>
                <a:cubicBezTo>
                  <a:pt x="2482949" y="439979"/>
                  <a:pt x="2481204" y="447714"/>
                  <a:pt x="2499122" y="451403"/>
                </a:cubicBezTo>
                <a:cubicBezTo>
                  <a:pt x="2517041" y="455093"/>
                  <a:pt x="2557176" y="459358"/>
                  <a:pt x="2582126" y="460132"/>
                </a:cubicBezTo>
                <a:cubicBezTo>
                  <a:pt x="2610000" y="447613"/>
                  <a:pt x="2600233" y="464657"/>
                  <a:pt x="2651203" y="448902"/>
                </a:cubicBezTo>
                <a:cubicBezTo>
                  <a:pt x="2652514" y="450917"/>
                  <a:pt x="2673343" y="450050"/>
                  <a:pt x="2694692" y="451398"/>
                </a:cubicBezTo>
                <a:cubicBezTo>
                  <a:pt x="2716041" y="452746"/>
                  <a:pt x="2761501" y="464041"/>
                  <a:pt x="2779298" y="456988"/>
                </a:cubicBezTo>
                <a:lnTo>
                  <a:pt x="2936306" y="456249"/>
                </a:lnTo>
                <a:lnTo>
                  <a:pt x="3026435" y="468085"/>
                </a:lnTo>
                <a:cubicBezTo>
                  <a:pt x="3057775" y="469980"/>
                  <a:pt x="3063039" y="478620"/>
                  <a:pt x="3083171" y="475230"/>
                </a:cubicBezTo>
                <a:cubicBezTo>
                  <a:pt x="3117108" y="477415"/>
                  <a:pt x="3095622" y="493457"/>
                  <a:pt x="3134778" y="480540"/>
                </a:cubicBezTo>
                <a:cubicBezTo>
                  <a:pt x="3124076" y="494276"/>
                  <a:pt x="3153178" y="476814"/>
                  <a:pt x="3173314" y="487873"/>
                </a:cubicBezTo>
                <a:cubicBezTo>
                  <a:pt x="3201556" y="479719"/>
                  <a:pt x="3230591" y="489990"/>
                  <a:pt x="3247734" y="491186"/>
                </a:cubicBezTo>
                <a:cubicBezTo>
                  <a:pt x="3264877" y="492382"/>
                  <a:pt x="3251612" y="496143"/>
                  <a:pt x="3276172" y="495050"/>
                </a:cubicBezTo>
                <a:lnTo>
                  <a:pt x="3310856" y="500586"/>
                </a:lnTo>
                <a:cubicBezTo>
                  <a:pt x="3309045" y="496015"/>
                  <a:pt x="3314063" y="497362"/>
                  <a:pt x="3327824" y="498077"/>
                </a:cubicBezTo>
                <a:lnTo>
                  <a:pt x="3364782" y="494003"/>
                </a:lnTo>
                <a:lnTo>
                  <a:pt x="3390144" y="498112"/>
                </a:lnTo>
                <a:cubicBezTo>
                  <a:pt x="3393544" y="497973"/>
                  <a:pt x="3417720" y="493499"/>
                  <a:pt x="3417235" y="489988"/>
                </a:cubicBezTo>
                <a:cubicBezTo>
                  <a:pt x="3443685" y="504716"/>
                  <a:pt x="3446332" y="495464"/>
                  <a:pt x="3473455" y="491710"/>
                </a:cubicBezTo>
                <a:cubicBezTo>
                  <a:pt x="3496710" y="493093"/>
                  <a:pt x="3476665" y="493558"/>
                  <a:pt x="3532861" y="495298"/>
                </a:cubicBezTo>
                <a:cubicBezTo>
                  <a:pt x="3554737" y="511467"/>
                  <a:pt x="3539011" y="483579"/>
                  <a:pt x="3581951" y="506221"/>
                </a:cubicBezTo>
                <a:cubicBezTo>
                  <a:pt x="3584053" y="504456"/>
                  <a:pt x="3610563" y="506075"/>
                  <a:pt x="3624438" y="507850"/>
                </a:cubicBezTo>
                <a:cubicBezTo>
                  <a:pt x="3638313" y="509625"/>
                  <a:pt x="3650849" y="507462"/>
                  <a:pt x="3665204" y="516874"/>
                </a:cubicBezTo>
                <a:cubicBezTo>
                  <a:pt x="3675692" y="519769"/>
                  <a:pt x="3656949" y="515532"/>
                  <a:pt x="3689747" y="520459"/>
                </a:cubicBezTo>
                <a:cubicBezTo>
                  <a:pt x="3722545" y="525386"/>
                  <a:pt x="3829449" y="542068"/>
                  <a:pt x="3861993" y="546434"/>
                </a:cubicBezTo>
                <a:cubicBezTo>
                  <a:pt x="3894537" y="550800"/>
                  <a:pt x="3871648" y="553364"/>
                  <a:pt x="3885009" y="553797"/>
                </a:cubicBezTo>
                <a:cubicBezTo>
                  <a:pt x="3898370" y="554230"/>
                  <a:pt x="3927139" y="547164"/>
                  <a:pt x="3942159" y="549034"/>
                </a:cubicBezTo>
                <a:cubicBezTo>
                  <a:pt x="3961015" y="550940"/>
                  <a:pt x="3963811" y="558241"/>
                  <a:pt x="3975129" y="557872"/>
                </a:cubicBezTo>
                <a:cubicBezTo>
                  <a:pt x="3985593" y="547655"/>
                  <a:pt x="3996704" y="547768"/>
                  <a:pt x="4014830" y="553964"/>
                </a:cubicBezTo>
                <a:cubicBezTo>
                  <a:pt x="4048643" y="556748"/>
                  <a:pt x="4048670" y="546238"/>
                  <a:pt x="4081323" y="547753"/>
                </a:cubicBezTo>
                <a:cubicBezTo>
                  <a:pt x="4095652" y="547174"/>
                  <a:pt x="4103318" y="550468"/>
                  <a:pt x="4127224" y="547194"/>
                </a:cubicBezTo>
                <a:cubicBezTo>
                  <a:pt x="4144245" y="547892"/>
                  <a:pt x="4178444" y="549648"/>
                  <a:pt x="4201489" y="539366"/>
                </a:cubicBezTo>
                <a:cubicBezTo>
                  <a:pt x="4226484" y="538057"/>
                  <a:pt x="4208332" y="537593"/>
                  <a:pt x="4235612" y="540183"/>
                </a:cubicBezTo>
                <a:cubicBezTo>
                  <a:pt x="4268938" y="540701"/>
                  <a:pt x="4282810" y="534470"/>
                  <a:pt x="4302068" y="535952"/>
                </a:cubicBezTo>
                <a:cubicBezTo>
                  <a:pt x="4314608" y="531697"/>
                  <a:pt x="4300406" y="536768"/>
                  <a:pt x="4348604" y="531427"/>
                </a:cubicBezTo>
                <a:cubicBezTo>
                  <a:pt x="4367706" y="540886"/>
                  <a:pt x="4384046" y="527950"/>
                  <a:pt x="4400391" y="529988"/>
                </a:cubicBezTo>
                <a:cubicBezTo>
                  <a:pt x="4426313" y="528954"/>
                  <a:pt x="4490025" y="529067"/>
                  <a:pt x="4513659" y="527603"/>
                </a:cubicBezTo>
                <a:cubicBezTo>
                  <a:pt x="4537293" y="526139"/>
                  <a:pt x="4512137" y="523958"/>
                  <a:pt x="4542198" y="521206"/>
                </a:cubicBezTo>
                <a:cubicBezTo>
                  <a:pt x="4597566" y="533455"/>
                  <a:pt x="4628464" y="511410"/>
                  <a:pt x="4684502" y="508712"/>
                </a:cubicBezTo>
                <a:cubicBezTo>
                  <a:pt x="4718519" y="491640"/>
                  <a:pt x="4742626" y="509374"/>
                  <a:pt x="4779821" y="496309"/>
                </a:cubicBezTo>
                <a:cubicBezTo>
                  <a:pt x="4804992" y="492314"/>
                  <a:pt x="4808648" y="496131"/>
                  <a:pt x="4822825" y="494266"/>
                </a:cubicBezTo>
                <a:cubicBezTo>
                  <a:pt x="4837002" y="492401"/>
                  <a:pt x="4852992" y="487905"/>
                  <a:pt x="4864884" y="485118"/>
                </a:cubicBezTo>
                <a:cubicBezTo>
                  <a:pt x="4871249" y="488756"/>
                  <a:pt x="4920720" y="482346"/>
                  <a:pt x="4919578" y="477542"/>
                </a:cubicBezTo>
                <a:cubicBezTo>
                  <a:pt x="4926928" y="479188"/>
                  <a:pt x="4947247" y="485560"/>
                  <a:pt x="4949541" y="477954"/>
                </a:cubicBezTo>
                <a:cubicBezTo>
                  <a:pt x="4987069" y="477873"/>
                  <a:pt x="5008152" y="476806"/>
                  <a:pt x="5040980" y="486944"/>
                </a:cubicBezTo>
                <a:cubicBezTo>
                  <a:pt x="5064311" y="490721"/>
                  <a:pt x="5048016" y="488694"/>
                  <a:pt x="5062537" y="491091"/>
                </a:cubicBezTo>
                <a:cubicBezTo>
                  <a:pt x="5077058" y="493488"/>
                  <a:pt x="5101248" y="489194"/>
                  <a:pt x="5124930" y="488624"/>
                </a:cubicBezTo>
                <a:cubicBezTo>
                  <a:pt x="5148941" y="488756"/>
                  <a:pt x="5176916" y="492838"/>
                  <a:pt x="5194697" y="494266"/>
                </a:cubicBezTo>
                <a:cubicBezTo>
                  <a:pt x="5212478" y="495694"/>
                  <a:pt x="5216720" y="495351"/>
                  <a:pt x="5231615" y="497193"/>
                </a:cubicBezTo>
                <a:cubicBezTo>
                  <a:pt x="5256471" y="493743"/>
                  <a:pt x="5277358" y="495561"/>
                  <a:pt x="5295973" y="502936"/>
                </a:cubicBezTo>
                <a:cubicBezTo>
                  <a:pt x="5310458" y="504829"/>
                  <a:pt x="5303034" y="509138"/>
                  <a:pt x="5313760" y="510935"/>
                </a:cubicBezTo>
                <a:cubicBezTo>
                  <a:pt x="5324486" y="512732"/>
                  <a:pt x="5331325" y="504608"/>
                  <a:pt x="5360330" y="506574"/>
                </a:cubicBezTo>
                <a:cubicBezTo>
                  <a:pt x="5370649" y="506971"/>
                  <a:pt x="5370304" y="514592"/>
                  <a:pt x="5392341" y="515697"/>
                </a:cubicBezTo>
                <a:cubicBezTo>
                  <a:pt x="5414378" y="516802"/>
                  <a:pt x="5502983" y="521559"/>
                  <a:pt x="5535415" y="522731"/>
                </a:cubicBezTo>
                <a:cubicBezTo>
                  <a:pt x="5567847" y="523903"/>
                  <a:pt x="5554717" y="520685"/>
                  <a:pt x="5570264" y="520350"/>
                </a:cubicBezTo>
                <a:cubicBezTo>
                  <a:pt x="5585811" y="520015"/>
                  <a:pt x="5604204" y="511612"/>
                  <a:pt x="5628698" y="520719"/>
                </a:cubicBezTo>
                <a:cubicBezTo>
                  <a:pt x="5647020" y="515874"/>
                  <a:pt x="5647491" y="526993"/>
                  <a:pt x="5667807" y="529861"/>
                </a:cubicBezTo>
                <a:cubicBezTo>
                  <a:pt x="5679016" y="533919"/>
                  <a:pt x="5693046" y="532742"/>
                  <a:pt x="5702300" y="535541"/>
                </a:cubicBezTo>
                <a:cubicBezTo>
                  <a:pt x="5711554" y="538340"/>
                  <a:pt x="5718870" y="538844"/>
                  <a:pt x="5725716" y="541891"/>
                </a:cubicBezTo>
                <a:cubicBezTo>
                  <a:pt x="5732562" y="544938"/>
                  <a:pt x="5734643" y="551045"/>
                  <a:pt x="5743374" y="553823"/>
                </a:cubicBezTo>
                <a:cubicBezTo>
                  <a:pt x="5752105" y="556601"/>
                  <a:pt x="5765759" y="561491"/>
                  <a:pt x="5775722" y="563322"/>
                </a:cubicBezTo>
                <a:cubicBezTo>
                  <a:pt x="5785685" y="565153"/>
                  <a:pt x="5784173" y="562319"/>
                  <a:pt x="5803154" y="564811"/>
                </a:cubicBezTo>
                <a:cubicBezTo>
                  <a:pt x="5834093" y="570132"/>
                  <a:pt x="5861956" y="573987"/>
                  <a:pt x="5896753" y="573511"/>
                </a:cubicBezTo>
                <a:cubicBezTo>
                  <a:pt x="5903276" y="583218"/>
                  <a:pt x="5913663" y="578812"/>
                  <a:pt x="5927554" y="573675"/>
                </a:cubicBezTo>
                <a:cubicBezTo>
                  <a:pt x="5953522" y="580755"/>
                  <a:pt x="5997380" y="586240"/>
                  <a:pt x="6041802" y="602069"/>
                </a:cubicBezTo>
                <a:cubicBezTo>
                  <a:pt x="6060710" y="611771"/>
                  <a:pt x="6064884" y="613437"/>
                  <a:pt x="6078434" y="616108"/>
                </a:cubicBezTo>
                <a:lnTo>
                  <a:pt x="6096000" y="619448"/>
                </a:lnTo>
                <a:lnTo>
                  <a:pt x="6096000" y="5455552"/>
                </a:lnTo>
                <a:lnTo>
                  <a:pt x="6069997" y="5451207"/>
                </a:lnTo>
                <a:cubicBezTo>
                  <a:pt x="6053823" y="5455294"/>
                  <a:pt x="6044686" y="5455132"/>
                  <a:pt x="6037984" y="5444964"/>
                </a:cubicBezTo>
                <a:cubicBezTo>
                  <a:pt x="5998377" y="5442843"/>
                  <a:pt x="5957550" y="5417208"/>
                  <a:pt x="5932185" y="5429303"/>
                </a:cubicBezTo>
                <a:cubicBezTo>
                  <a:pt x="5933795" y="5407890"/>
                  <a:pt x="5919598" y="5415926"/>
                  <a:pt x="5891978" y="5410773"/>
                </a:cubicBezTo>
                <a:cubicBezTo>
                  <a:pt x="5872223" y="5404775"/>
                  <a:pt x="5829555" y="5392164"/>
                  <a:pt x="5813654" y="5386399"/>
                </a:cubicBezTo>
                <a:cubicBezTo>
                  <a:pt x="5797753" y="5380634"/>
                  <a:pt x="5785570" y="5384842"/>
                  <a:pt x="5769613" y="5379294"/>
                </a:cubicBezTo>
                <a:cubicBezTo>
                  <a:pt x="5776777" y="5360980"/>
                  <a:pt x="5681621" y="5373475"/>
                  <a:pt x="5717914" y="5360029"/>
                </a:cubicBezTo>
                <a:cubicBezTo>
                  <a:pt x="5690732" y="5349118"/>
                  <a:pt x="5700727" y="5354575"/>
                  <a:pt x="5686355" y="5359511"/>
                </a:cubicBezTo>
                <a:cubicBezTo>
                  <a:pt x="5652173" y="5354756"/>
                  <a:pt x="5649150" y="5353330"/>
                  <a:pt x="5609707" y="5357833"/>
                </a:cubicBezTo>
                <a:cubicBezTo>
                  <a:pt x="5592195" y="5357127"/>
                  <a:pt x="5585993" y="5354659"/>
                  <a:pt x="5570413" y="5353209"/>
                </a:cubicBezTo>
                <a:cubicBezTo>
                  <a:pt x="5554833" y="5351759"/>
                  <a:pt x="5546238" y="5352814"/>
                  <a:pt x="5516227" y="5349136"/>
                </a:cubicBezTo>
                <a:cubicBezTo>
                  <a:pt x="5492490" y="5344525"/>
                  <a:pt x="5475257" y="5345814"/>
                  <a:pt x="5456088" y="5343158"/>
                </a:cubicBezTo>
                <a:cubicBezTo>
                  <a:pt x="5436918" y="5340503"/>
                  <a:pt x="5425237" y="5336331"/>
                  <a:pt x="5401214" y="5333202"/>
                </a:cubicBezTo>
                <a:cubicBezTo>
                  <a:pt x="5380590" y="5324458"/>
                  <a:pt x="5302803" y="5345416"/>
                  <a:pt x="5287223" y="5319212"/>
                </a:cubicBezTo>
                <a:cubicBezTo>
                  <a:pt x="5230819" y="5324494"/>
                  <a:pt x="5214860" y="5313910"/>
                  <a:pt x="5168498" y="5309267"/>
                </a:cubicBezTo>
                <a:cubicBezTo>
                  <a:pt x="5123665" y="5304413"/>
                  <a:pt x="5118021" y="5307363"/>
                  <a:pt x="5071189" y="5294765"/>
                </a:cubicBezTo>
                <a:cubicBezTo>
                  <a:pt x="5034607" y="5282205"/>
                  <a:pt x="5014978" y="5278240"/>
                  <a:pt x="4972297" y="5275521"/>
                </a:cubicBezTo>
                <a:cubicBezTo>
                  <a:pt x="4969126" y="5282935"/>
                  <a:pt x="4918210" y="5268072"/>
                  <a:pt x="4909975" y="5265882"/>
                </a:cubicBezTo>
                <a:cubicBezTo>
                  <a:pt x="4910918" y="5270758"/>
                  <a:pt x="4884027" y="5272900"/>
                  <a:pt x="4877057" y="5268795"/>
                </a:cubicBezTo>
                <a:cubicBezTo>
                  <a:pt x="4815399" y="5271659"/>
                  <a:pt x="4796579" y="5290311"/>
                  <a:pt x="4750368" y="5280515"/>
                </a:cubicBezTo>
                <a:cubicBezTo>
                  <a:pt x="4714297" y="5280446"/>
                  <a:pt x="4716019" y="5289985"/>
                  <a:pt x="4664197" y="5289876"/>
                </a:cubicBezTo>
                <a:cubicBezTo>
                  <a:pt x="4642396" y="5294034"/>
                  <a:pt x="4648926" y="5285802"/>
                  <a:pt x="4621801" y="5286109"/>
                </a:cubicBezTo>
                <a:cubicBezTo>
                  <a:pt x="4587181" y="5303707"/>
                  <a:pt x="4550367" y="5292240"/>
                  <a:pt x="4501450" y="5291718"/>
                </a:cubicBezTo>
                <a:cubicBezTo>
                  <a:pt x="4441618" y="5290413"/>
                  <a:pt x="4391602" y="5297669"/>
                  <a:pt x="4339538" y="5289896"/>
                </a:cubicBezTo>
                <a:cubicBezTo>
                  <a:pt x="4320399" y="5296143"/>
                  <a:pt x="4294824" y="5304547"/>
                  <a:pt x="4273798" y="5293687"/>
                </a:cubicBezTo>
                <a:cubicBezTo>
                  <a:pt x="4218595" y="5295417"/>
                  <a:pt x="4225039" y="5300366"/>
                  <a:pt x="4204001" y="5294046"/>
                </a:cubicBezTo>
                <a:cubicBezTo>
                  <a:pt x="4162118" y="5296469"/>
                  <a:pt x="4168874" y="5290927"/>
                  <a:pt x="4131013" y="5287923"/>
                </a:cubicBezTo>
                <a:cubicBezTo>
                  <a:pt x="4100184" y="5283304"/>
                  <a:pt x="4115521" y="5283729"/>
                  <a:pt x="4087000" y="5283169"/>
                </a:cubicBezTo>
                <a:cubicBezTo>
                  <a:pt x="4060034" y="5291706"/>
                  <a:pt x="4041568" y="5281154"/>
                  <a:pt x="4034328" y="5278941"/>
                </a:cubicBezTo>
                <a:cubicBezTo>
                  <a:pt x="4008845" y="5280382"/>
                  <a:pt x="3971113" y="5268624"/>
                  <a:pt x="3975385" y="5283804"/>
                </a:cubicBezTo>
                <a:cubicBezTo>
                  <a:pt x="3939593" y="5263231"/>
                  <a:pt x="3940927" y="5284115"/>
                  <a:pt x="3902682" y="5278816"/>
                </a:cubicBezTo>
                <a:cubicBezTo>
                  <a:pt x="3882526" y="5271283"/>
                  <a:pt x="3856417" y="5267233"/>
                  <a:pt x="3843763" y="5276642"/>
                </a:cubicBezTo>
                <a:cubicBezTo>
                  <a:pt x="3766863" y="5264696"/>
                  <a:pt x="3813381" y="5261088"/>
                  <a:pt x="3734981" y="5248544"/>
                </a:cubicBezTo>
                <a:cubicBezTo>
                  <a:pt x="3694311" y="5242227"/>
                  <a:pt x="3633976" y="5239795"/>
                  <a:pt x="3602355" y="5230777"/>
                </a:cubicBezTo>
                <a:cubicBezTo>
                  <a:pt x="3570735" y="5221759"/>
                  <a:pt x="3562983" y="5225833"/>
                  <a:pt x="3538517" y="5219315"/>
                </a:cubicBezTo>
                <a:cubicBezTo>
                  <a:pt x="3514052" y="5212798"/>
                  <a:pt x="3482747" y="5212305"/>
                  <a:pt x="3463058" y="5208965"/>
                </a:cubicBezTo>
                <a:cubicBezTo>
                  <a:pt x="3443369" y="5205624"/>
                  <a:pt x="3422900" y="5197673"/>
                  <a:pt x="3420380" y="5199276"/>
                </a:cubicBezTo>
                <a:cubicBezTo>
                  <a:pt x="3380714" y="5190779"/>
                  <a:pt x="3368868" y="5201274"/>
                  <a:pt x="3345184" y="5183516"/>
                </a:cubicBezTo>
                <a:cubicBezTo>
                  <a:pt x="3324916" y="5181274"/>
                  <a:pt x="3320333" y="5179327"/>
                  <a:pt x="3298771" y="5178904"/>
                </a:cubicBezTo>
                <a:cubicBezTo>
                  <a:pt x="3277209" y="5178481"/>
                  <a:pt x="3245843" y="5181014"/>
                  <a:pt x="3215809" y="5180977"/>
                </a:cubicBezTo>
                <a:cubicBezTo>
                  <a:pt x="3184688" y="5182696"/>
                  <a:pt x="3183910" y="5199151"/>
                  <a:pt x="3154917" y="5182487"/>
                </a:cubicBezTo>
                <a:cubicBezTo>
                  <a:pt x="3155210" y="5186026"/>
                  <a:pt x="3140142" y="5187176"/>
                  <a:pt x="3136265" y="5187060"/>
                </a:cubicBezTo>
                <a:lnTo>
                  <a:pt x="3105563" y="5188768"/>
                </a:lnTo>
                <a:lnTo>
                  <a:pt x="3102974" y="5183180"/>
                </a:lnTo>
                <a:cubicBezTo>
                  <a:pt x="3091506" y="5180875"/>
                  <a:pt x="3071814" y="5186387"/>
                  <a:pt x="3060354" y="5187376"/>
                </a:cubicBezTo>
                <a:lnTo>
                  <a:pt x="3034213" y="5189113"/>
                </a:lnTo>
                <a:lnTo>
                  <a:pt x="3024272" y="5188328"/>
                </a:lnTo>
                <a:lnTo>
                  <a:pt x="3020033" y="5188388"/>
                </a:lnTo>
                <a:lnTo>
                  <a:pt x="3009083" y="5184215"/>
                </a:lnTo>
                <a:cubicBezTo>
                  <a:pt x="2998901" y="5183170"/>
                  <a:pt x="2991286" y="5176456"/>
                  <a:pt x="2985198" y="5175435"/>
                </a:cubicBezTo>
                <a:cubicBezTo>
                  <a:pt x="2979110" y="5174414"/>
                  <a:pt x="2977314" y="5182166"/>
                  <a:pt x="2972552" y="5178092"/>
                </a:cubicBezTo>
                <a:cubicBezTo>
                  <a:pt x="2978585" y="5175121"/>
                  <a:pt x="2969122" y="5172700"/>
                  <a:pt x="2964948" y="5170542"/>
                </a:cubicBezTo>
                <a:lnTo>
                  <a:pt x="2927081" y="5167883"/>
                </a:lnTo>
                <a:cubicBezTo>
                  <a:pt x="2881315" y="5170765"/>
                  <a:pt x="2897505" y="5157632"/>
                  <a:pt x="2883507" y="5165948"/>
                </a:cubicBezTo>
                <a:cubicBezTo>
                  <a:pt x="2848802" y="5172562"/>
                  <a:pt x="2841183" y="5172540"/>
                  <a:pt x="2828808" y="5171024"/>
                </a:cubicBezTo>
                <a:cubicBezTo>
                  <a:pt x="2789723" y="5176358"/>
                  <a:pt x="2783598" y="5178552"/>
                  <a:pt x="2733350" y="5182954"/>
                </a:cubicBezTo>
                <a:cubicBezTo>
                  <a:pt x="2705294" y="5195484"/>
                  <a:pt x="2697276" y="5196299"/>
                  <a:pt x="2676026" y="5201528"/>
                </a:cubicBezTo>
                <a:cubicBezTo>
                  <a:pt x="2649850" y="5209688"/>
                  <a:pt x="2656777" y="5215631"/>
                  <a:pt x="2624966" y="5219503"/>
                </a:cubicBezTo>
                <a:cubicBezTo>
                  <a:pt x="2608822" y="5223802"/>
                  <a:pt x="2596717" y="5233960"/>
                  <a:pt x="2586657" y="5237693"/>
                </a:cubicBezTo>
                <a:cubicBezTo>
                  <a:pt x="2576598" y="5241426"/>
                  <a:pt x="2572560" y="5240215"/>
                  <a:pt x="2555604" y="5242950"/>
                </a:cubicBezTo>
                <a:cubicBezTo>
                  <a:pt x="2544327" y="5242024"/>
                  <a:pt x="2507818" y="5241999"/>
                  <a:pt x="2501014" y="5243732"/>
                </a:cubicBezTo>
                <a:cubicBezTo>
                  <a:pt x="2481627" y="5253849"/>
                  <a:pt x="2464234" y="5242512"/>
                  <a:pt x="2430333" y="5242347"/>
                </a:cubicBezTo>
                <a:lnTo>
                  <a:pt x="2390297" y="5243718"/>
                </a:lnTo>
                <a:cubicBezTo>
                  <a:pt x="2383025" y="5238323"/>
                  <a:pt x="2325738" y="5236407"/>
                  <a:pt x="2321676" y="5229096"/>
                </a:cubicBezTo>
                <a:cubicBezTo>
                  <a:pt x="2300682" y="5221752"/>
                  <a:pt x="2300605" y="5203239"/>
                  <a:pt x="2268081" y="5196194"/>
                </a:cubicBezTo>
                <a:cubicBezTo>
                  <a:pt x="2250549" y="5189151"/>
                  <a:pt x="2260291" y="5206888"/>
                  <a:pt x="2216485" y="5186836"/>
                </a:cubicBezTo>
                <a:cubicBezTo>
                  <a:pt x="2176812" y="5155811"/>
                  <a:pt x="2009284" y="5133290"/>
                  <a:pt x="2001494" y="5079343"/>
                </a:cubicBezTo>
                <a:cubicBezTo>
                  <a:pt x="1930452" y="5061834"/>
                  <a:pt x="1990088" y="5062662"/>
                  <a:pt x="1894629" y="5047832"/>
                </a:cubicBezTo>
                <a:cubicBezTo>
                  <a:pt x="1809963" y="5035276"/>
                  <a:pt x="1557661" y="5013588"/>
                  <a:pt x="1500237" y="4994679"/>
                </a:cubicBezTo>
                <a:cubicBezTo>
                  <a:pt x="1422590" y="4985100"/>
                  <a:pt x="1462550" y="4984560"/>
                  <a:pt x="1428745" y="4990358"/>
                </a:cubicBezTo>
                <a:cubicBezTo>
                  <a:pt x="1371818" y="4998904"/>
                  <a:pt x="1368586" y="4981591"/>
                  <a:pt x="1331117" y="4982813"/>
                </a:cubicBezTo>
                <a:cubicBezTo>
                  <a:pt x="1275392" y="4969813"/>
                  <a:pt x="1167811" y="4963517"/>
                  <a:pt x="1094400" y="4949677"/>
                </a:cubicBezTo>
                <a:cubicBezTo>
                  <a:pt x="1032555" y="4940283"/>
                  <a:pt x="1020613" y="4926459"/>
                  <a:pt x="960420" y="4921601"/>
                </a:cubicBezTo>
                <a:cubicBezTo>
                  <a:pt x="926461" y="4913284"/>
                  <a:pt x="907935" y="4932317"/>
                  <a:pt x="890651" y="4899776"/>
                </a:cubicBezTo>
                <a:cubicBezTo>
                  <a:pt x="868932" y="4886871"/>
                  <a:pt x="828943" y="4886321"/>
                  <a:pt x="792786" y="4879490"/>
                </a:cubicBezTo>
                <a:cubicBezTo>
                  <a:pt x="774601" y="4877972"/>
                  <a:pt x="755410" y="4883422"/>
                  <a:pt x="715957" y="4873155"/>
                </a:cubicBezTo>
                <a:cubicBezTo>
                  <a:pt x="685950" y="4865367"/>
                  <a:pt x="651097" y="4849744"/>
                  <a:pt x="647625" y="4870967"/>
                </a:cubicBezTo>
                <a:cubicBezTo>
                  <a:pt x="617175" y="4843306"/>
                  <a:pt x="628363" y="4862320"/>
                  <a:pt x="588833" y="4861867"/>
                </a:cubicBezTo>
                <a:cubicBezTo>
                  <a:pt x="485840" y="4832827"/>
                  <a:pt x="444489" y="4851587"/>
                  <a:pt x="366769" y="4836563"/>
                </a:cubicBezTo>
                <a:cubicBezTo>
                  <a:pt x="347086" y="4818158"/>
                  <a:pt x="343282" y="4863016"/>
                  <a:pt x="293285" y="4819988"/>
                </a:cubicBezTo>
                <a:cubicBezTo>
                  <a:pt x="289569" y="4822136"/>
                  <a:pt x="267030" y="4799681"/>
                  <a:pt x="251789" y="4793960"/>
                </a:cubicBezTo>
                <a:cubicBezTo>
                  <a:pt x="236548" y="4788239"/>
                  <a:pt x="215411" y="4786648"/>
                  <a:pt x="201835" y="4785664"/>
                </a:cubicBezTo>
                <a:cubicBezTo>
                  <a:pt x="188258" y="4784679"/>
                  <a:pt x="186209" y="4788050"/>
                  <a:pt x="170329" y="4788050"/>
                </a:cubicBezTo>
                <a:cubicBezTo>
                  <a:pt x="154448" y="4788050"/>
                  <a:pt x="132774" y="4775085"/>
                  <a:pt x="103478" y="4797957"/>
                </a:cubicBezTo>
                <a:cubicBezTo>
                  <a:pt x="89551" y="4796239"/>
                  <a:pt x="97852" y="4783571"/>
                  <a:pt x="86767" y="4777747"/>
                </a:cubicBezTo>
                <a:cubicBezTo>
                  <a:pt x="81225" y="4774835"/>
                  <a:pt x="72809" y="4772046"/>
                  <a:pt x="63762" y="4769537"/>
                </a:cubicBezTo>
                <a:lnTo>
                  <a:pt x="37001" y="4763022"/>
                </a:lnTo>
                <a:lnTo>
                  <a:pt x="37482" y="4761597"/>
                </a:lnTo>
                <a:cubicBezTo>
                  <a:pt x="35277" y="4760236"/>
                  <a:pt x="31697" y="4759001"/>
                  <a:pt x="30394" y="4758901"/>
                </a:cubicBezTo>
                <a:cubicBezTo>
                  <a:pt x="29091" y="4758801"/>
                  <a:pt x="30066" y="4759837"/>
                  <a:pt x="36971" y="4763015"/>
                </a:cubicBezTo>
                <a:lnTo>
                  <a:pt x="37001" y="4763022"/>
                </a:lnTo>
                <a:lnTo>
                  <a:pt x="36315" y="4765055"/>
                </a:lnTo>
                <a:cubicBezTo>
                  <a:pt x="32115" y="4765663"/>
                  <a:pt x="22886" y="4765389"/>
                  <a:pt x="4975" y="4763227"/>
                </a:cubicBezTo>
                <a:lnTo>
                  <a:pt x="0" y="4762420"/>
                </a:lnTo>
                <a:close/>
              </a:path>
            </a:pathLst>
          </a:cu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D08BA-F87A-8904-244E-62CD98D9CF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58C6EE04-D3E4-405A-BDCF-9FF57EBBE1E0}" type="datetime1">
              <a:rPr lang="en-US" sz="1000">
                <a:solidFill>
                  <a:schemeClr val="tx1">
                    <a:tint val="75000"/>
                  </a:schemeClr>
                </a:solidFill>
              </a:rPr>
              <a:pPr defTabSz="914400">
                <a:spcAft>
                  <a:spcPts val="600"/>
                </a:spcAft>
              </a:pPr>
              <a:t>7/24/2024</a:t>
            </a:fld>
            <a:endParaRPr lang="en-US" sz="10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692A2E-41FF-566D-5C51-62719C760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A7A6979-0714-4377-B894-6BE4C2D6E202}" type="slidenum">
              <a:rPr lang="en-US" sz="1000">
                <a:solidFill>
                  <a:schemeClr val="tx1">
                    <a:tint val="75000"/>
                  </a:schemeClr>
                </a:solidFill>
              </a:rPr>
              <a:pPr defTabSz="914400">
                <a:spcAft>
                  <a:spcPts val="600"/>
                </a:spcAft>
              </a:pPr>
              <a:t>89</a:t>
            </a:fld>
            <a:endParaRPr lang="en-US" sz="100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6" name="Picture 5" descr="A logo of a palm tree&#10;&#10;Description automatically generated">
            <a:extLst>
              <a:ext uri="{FF2B5EF4-FFF2-40B4-BE49-F238E27FC236}">
                <a16:creationId xmlns:a16="http://schemas.microsoft.com/office/drawing/2014/main" id="{58AC098B-7A90-6F25-88F2-67260643A3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  <p:pic>
        <p:nvPicPr>
          <p:cNvPr id="9" name="Picture 8" descr="A group of women sitting at a table&#10;&#10;Description automatically generated">
            <a:extLst>
              <a:ext uri="{FF2B5EF4-FFF2-40B4-BE49-F238E27FC236}">
                <a16:creationId xmlns:a16="http://schemas.microsoft.com/office/drawing/2014/main" id="{CDA2FC82-3DFB-3724-BFFB-5899B931FC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98126" y="2440554"/>
            <a:ext cx="2062615" cy="2535516"/>
          </a:xfrm>
          <a:prstGeom prst="rect">
            <a:avLst/>
          </a:prstGeom>
        </p:spPr>
      </p:pic>
      <p:pic>
        <p:nvPicPr>
          <p:cNvPr id="11" name="Picture 10" descr="A group of women in a room&#10;&#10;Description automatically generated">
            <a:extLst>
              <a:ext uri="{FF2B5EF4-FFF2-40B4-BE49-F238E27FC236}">
                <a16:creationId xmlns:a16="http://schemas.microsoft.com/office/drawing/2014/main" id="{3FF31688-9FFF-2BB1-1906-6151605B61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271" y="2533664"/>
            <a:ext cx="2873584" cy="2155188"/>
          </a:xfrm>
          <a:prstGeom prst="rect">
            <a:avLst/>
          </a:prstGeom>
        </p:spPr>
      </p:pic>
      <p:pic>
        <p:nvPicPr>
          <p:cNvPr id="15" name="Picture 14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04D32242-2DF6-AA12-D41B-58B14B1D68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24318" y="136525"/>
            <a:ext cx="1901637" cy="2535516"/>
          </a:xfrm>
          <a:prstGeom prst="rect">
            <a:avLst/>
          </a:prstGeom>
        </p:spPr>
      </p:pic>
      <p:pic>
        <p:nvPicPr>
          <p:cNvPr id="17" name="Picture 16" descr="A group of women standing together&#10;&#10;Description automatically generated">
            <a:extLst>
              <a:ext uri="{FF2B5EF4-FFF2-40B4-BE49-F238E27FC236}">
                <a16:creationId xmlns:a16="http://schemas.microsoft.com/office/drawing/2014/main" id="{A902E4F2-7E9B-0BBD-232E-D1C9E5FB53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28291" y="152991"/>
            <a:ext cx="2739597" cy="20546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B227746-6CA5-503E-9EB5-2C244FE739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670" y="5128734"/>
            <a:ext cx="2057717" cy="15927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AA2BF3A-B32C-A08E-CE6E-093F7F6408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333" y="2808566"/>
            <a:ext cx="1927390" cy="313680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1B84CEB-A582-B84C-98A4-AC19738FC3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571" y="2497263"/>
            <a:ext cx="1985041" cy="3260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31E107E-62CA-D467-0F66-3162233A24E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308" y="312892"/>
            <a:ext cx="1543971" cy="212459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165F772-B876-459C-ABBC-032BD417230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780" y="314076"/>
            <a:ext cx="1543111" cy="2123411"/>
          </a:xfrm>
          <a:prstGeom prst="rect">
            <a:avLst/>
          </a:prstGeom>
        </p:spPr>
      </p:pic>
      <p:pic>
        <p:nvPicPr>
          <p:cNvPr id="10" name="Picture 9" descr="A group of notebooks on a table&#10;&#10;Description automatically generated">
            <a:extLst>
              <a:ext uri="{FF2B5EF4-FFF2-40B4-BE49-F238E27FC236}">
                <a16:creationId xmlns:a16="http://schemas.microsoft.com/office/drawing/2014/main" id="{0E8FD6E6-9689-A202-2C8A-C42DBBD2573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359721" y="4943508"/>
            <a:ext cx="1592558" cy="212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87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A5D0-8507-D462-4FE5-68A15DBA3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LK" b="1">
                <a:solidFill>
                  <a:srgbClr val="73582D"/>
                </a:solidFill>
              </a:rPr>
              <a:t>Background</a:t>
            </a:r>
            <a:r>
              <a:rPr lang="en-LK" b="1"/>
              <a:t> of the Study</a:t>
            </a:r>
            <a:endParaRPr lang="en-US"/>
          </a:p>
        </p:txBody>
      </p:sp>
      <p:pic>
        <p:nvPicPr>
          <p:cNvPr id="7" name="Graphic 6" descr="Layers Design outline">
            <a:extLst>
              <a:ext uri="{FF2B5EF4-FFF2-40B4-BE49-F238E27FC236}">
                <a16:creationId xmlns:a16="http://schemas.microsoft.com/office/drawing/2014/main" id="{5E7FC5CA-11B9-2A73-2EC8-90CC55577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271212" y="-1107504"/>
            <a:ext cx="3841576" cy="6264696"/>
          </a:xfrm>
          <a:prstGeom prst="rect">
            <a:avLst/>
          </a:prstGeom>
        </p:spPr>
      </p:pic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EF9966E-B920-3938-27FD-2BFF4D8AA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271212" y="1844824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2903FCE0-F2E0-2F66-C567-8740B949C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8386192" y="296652"/>
            <a:ext cx="3841576" cy="62646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AAFA36-FED8-D154-64CE-A59A4DEF80B7}"/>
              </a:ext>
            </a:extLst>
          </p:cNvPr>
          <p:cNvSpPr txBox="1"/>
          <p:nvPr/>
        </p:nvSpPr>
        <p:spPr>
          <a:xfrm>
            <a:off x="4580626" y="6545235"/>
            <a:ext cx="70564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IT21061066 | WELIGAMA D.M.P.D </a:t>
            </a:r>
            <a:r>
              <a:rPr lang="en-LK" sz="1400"/>
              <a:t>| RP-059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26B059-C5D6-D01F-A939-9238D2CCABA1}"/>
              </a:ext>
            </a:extLst>
          </p:cNvPr>
          <p:cNvSpPr txBox="1"/>
          <p:nvPr/>
        </p:nvSpPr>
        <p:spPr>
          <a:xfrm>
            <a:off x="5249043" y="1634261"/>
            <a:ext cx="6776813" cy="59400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>
                <a:solidFill>
                  <a:srgbClr val="29261B"/>
                </a:solidFill>
                <a:ea typeface="+mn-lt"/>
                <a:cs typeface="+mn-lt"/>
              </a:rPr>
              <a:t>What is the importance of accurate coconut variety(copra) identification for large-scale coconut oil producers?</a:t>
            </a:r>
            <a:endParaRPr lang="en-US" sz="2800"/>
          </a:p>
          <a:p>
            <a:pPr marL="342900" indent="-342900">
              <a:buFont typeface="Arial"/>
              <a:buChar char="•"/>
            </a:pPr>
            <a:endParaRPr lang="en-US" sz="2800">
              <a:solidFill>
                <a:srgbClr val="29261B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800">
                <a:solidFill>
                  <a:srgbClr val="29261B"/>
                </a:solidFill>
                <a:ea typeface="+mn-lt"/>
                <a:cs typeface="+mn-lt"/>
              </a:rPr>
              <a:t>What are the challenges with manual or traditional methods of copra identification? </a:t>
            </a:r>
            <a:endParaRPr lang="en-US" sz="2800"/>
          </a:p>
          <a:p>
            <a:pPr marL="342900" indent="-342900">
              <a:buFont typeface="Arial"/>
              <a:buChar char="•"/>
            </a:pPr>
            <a:endParaRPr lang="en-US" sz="2800">
              <a:solidFill>
                <a:srgbClr val="29261B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800">
                <a:solidFill>
                  <a:srgbClr val="29261B"/>
                </a:solidFill>
                <a:ea typeface="+mn-lt"/>
                <a:cs typeface="+mn-lt"/>
              </a:rPr>
              <a:t>How could technology like deep learning enhance copra identification and recommendations? </a:t>
            </a:r>
            <a:endParaRPr lang="en-US" sz="2800">
              <a:solidFill>
                <a:srgbClr val="29261B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400">
              <a:solidFill>
                <a:srgbClr val="29261B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400">
              <a:solidFill>
                <a:srgbClr val="29261B"/>
              </a:solidFill>
            </a:endParaRPr>
          </a:p>
          <a:p>
            <a:endParaRPr lang="en-US" sz="2400">
              <a:solidFill>
                <a:srgbClr val="000000"/>
              </a:solidFill>
            </a:endParaRPr>
          </a:p>
        </p:txBody>
      </p:sp>
      <p:pic>
        <p:nvPicPr>
          <p:cNvPr id="4" name="Picture 3" descr="Original Coconut Bowl Variety Pack (Full sizes) | Rainforest Bowls">
            <a:extLst>
              <a:ext uri="{FF2B5EF4-FFF2-40B4-BE49-F238E27FC236}">
                <a16:creationId xmlns:a16="http://schemas.microsoft.com/office/drawing/2014/main" id="{BE8D6F0D-C03E-88F4-D4A1-8AF752D06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834" y="3753929"/>
            <a:ext cx="2441276" cy="2441276"/>
          </a:xfrm>
          <a:prstGeom prst="rect">
            <a:avLst/>
          </a:prstGeom>
        </p:spPr>
      </p:pic>
      <p:pic>
        <p:nvPicPr>
          <p:cNvPr id="5" name="Picture 4" descr="A group of coconuts with a white shell&#10;&#10;Description automatically generated">
            <a:extLst>
              <a:ext uri="{FF2B5EF4-FFF2-40B4-BE49-F238E27FC236}">
                <a16:creationId xmlns:a16="http://schemas.microsoft.com/office/drawing/2014/main" id="{DECBC7D2-09D6-D3CB-0766-93798FD13D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314" b="2898"/>
          <a:stretch/>
        </p:blipFill>
        <p:spPr>
          <a:xfrm>
            <a:off x="2846267" y="1357222"/>
            <a:ext cx="2201356" cy="2274419"/>
          </a:xfrm>
          <a:prstGeom prst="rect">
            <a:avLst/>
          </a:prstGeom>
        </p:spPr>
      </p:pic>
      <p:pic>
        <p:nvPicPr>
          <p:cNvPr id="8" name="Picture 7" descr="A hand holding a pile of coconut chips&#10;&#10;Description automatically generated">
            <a:extLst>
              <a:ext uri="{FF2B5EF4-FFF2-40B4-BE49-F238E27FC236}">
                <a16:creationId xmlns:a16="http://schemas.microsoft.com/office/drawing/2014/main" id="{BDF10D4F-B55B-DF4F-C24B-6890EFC1E7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709" y="1587260"/>
            <a:ext cx="2434245" cy="2116349"/>
          </a:xfrm>
          <a:prstGeom prst="rect">
            <a:avLst/>
          </a:prstGeom>
        </p:spPr>
      </p:pic>
      <p:pic>
        <p:nvPicPr>
          <p:cNvPr id="11" name="Picture 10" descr="A logo of a palm tree&#10;&#10;Description automatically generated">
            <a:extLst>
              <a:ext uri="{FF2B5EF4-FFF2-40B4-BE49-F238E27FC236}">
                <a16:creationId xmlns:a16="http://schemas.microsoft.com/office/drawing/2014/main" id="{EEE390B3-BF46-7EE7-A733-9BD56C834C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29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0CAFA-210C-0A6E-0669-8267438A9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572" y="171451"/>
            <a:ext cx="5319016" cy="1325563"/>
          </a:xfrm>
        </p:spPr>
        <p:txBody>
          <a:bodyPr>
            <a:normAutofit/>
          </a:bodyPr>
          <a:lstStyle/>
          <a:p>
            <a:r>
              <a:rPr lang="en-US" b="1"/>
              <a:t>Supervisor Meetings</a:t>
            </a:r>
            <a:endParaRPr lang="en-LK" b="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BD715A-817E-B04E-8CE7-5DA4DD90EE2C}"/>
              </a:ext>
            </a:extLst>
          </p:cNvPr>
          <p:cNvSpPr/>
          <p:nvPr/>
        </p:nvSpPr>
        <p:spPr>
          <a:xfrm>
            <a:off x="97171" y="1188387"/>
            <a:ext cx="3765146" cy="2396332"/>
          </a:xfrm>
          <a:prstGeom prst="rect">
            <a:avLst/>
          </a:prstGeom>
          <a:blipFill>
            <a:blip r:embed="rId2"/>
            <a:stretch>
              <a:fillRect r="1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461E96-38C6-C2E1-50C4-FC7AE5481B85}"/>
              </a:ext>
            </a:extLst>
          </p:cNvPr>
          <p:cNvSpPr/>
          <p:nvPr/>
        </p:nvSpPr>
        <p:spPr>
          <a:xfrm>
            <a:off x="147339" y="3654140"/>
            <a:ext cx="3605795" cy="2396332"/>
          </a:xfrm>
          <a:prstGeom prst="rect">
            <a:avLst/>
          </a:prstGeom>
          <a:blipFill>
            <a:blip r:embed="rId3"/>
            <a:stretch>
              <a:fillRect r="1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3E01BC-FB00-F486-2E2A-161D1DF51FDF}"/>
              </a:ext>
            </a:extLst>
          </p:cNvPr>
          <p:cNvSpPr/>
          <p:nvPr/>
        </p:nvSpPr>
        <p:spPr>
          <a:xfrm>
            <a:off x="8202305" y="3566387"/>
            <a:ext cx="3842356" cy="2484085"/>
          </a:xfrm>
          <a:prstGeom prst="rect">
            <a:avLst/>
          </a:prstGeom>
          <a:blipFill>
            <a:blip r:embed="rId4"/>
            <a:stretch>
              <a:fillRect r="1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10F6B6-422F-2EE0-051B-F80109959B7F}"/>
              </a:ext>
            </a:extLst>
          </p:cNvPr>
          <p:cNvSpPr/>
          <p:nvPr/>
        </p:nvSpPr>
        <p:spPr>
          <a:xfrm>
            <a:off x="3806801" y="4719659"/>
            <a:ext cx="2647903" cy="1994030"/>
          </a:xfrm>
          <a:prstGeom prst="rect">
            <a:avLst/>
          </a:prstGeom>
          <a:blipFill>
            <a:blip r:embed="rId5"/>
            <a:stretch>
              <a:fillRect r="1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pic>
        <p:nvPicPr>
          <p:cNvPr id="3" name="Picture 2" descr="A logo of a palm tree&#10;&#10;Description automatically generated">
            <a:extLst>
              <a:ext uri="{FF2B5EF4-FFF2-40B4-BE49-F238E27FC236}">
                <a16:creationId xmlns:a16="http://schemas.microsoft.com/office/drawing/2014/main" id="{141CC582-78E3-1A9C-A8FD-1DF1F8ECCD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3DD78B-080C-9FA5-0700-FAD7E80917A3}"/>
              </a:ext>
            </a:extLst>
          </p:cNvPr>
          <p:cNvSpPr/>
          <p:nvPr/>
        </p:nvSpPr>
        <p:spPr>
          <a:xfrm>
            <a:off x="8202305" y="1188387"/>
            <a:ext cx="3989696" cy="2240614"/>
          </a:xfrm>
          <a:prstGeom prst="rect">
            <a:avLst/>
          </a:prstGeom>
          <a:blipFill>
            <a:blip r:embed="rId2"/>
            <a:stretch>
              <a:fillRect r="1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0E0193-4AFD-DFFD-3112-4D204AA712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134" y="1188385"/>
            <a:ext cx="4376454" cy="33895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F93F88-B424-AE59-789B-D53E14A4E2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371" y="4719659"/>
            <a:ext cx="15621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951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75E098-F3D0-453C-BBF5-A7C840F21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3985" y="1640849"/>
            <a:ext cx="6202764" cy="1927470"/>
          </a:xfrm>
          <a:ln>
            <a:noFill/>
          </a:ln>
        </p:spPr>
        <p:txBody>
          <a:bodyPr anchor="b">
            <a:noAutofit/>
          </a:bodyPr>
          <a:lstStyle/>
          <a:p>
            <a:pPr algn="l"/>
            <a:r>
              <a:rPr lang="en-GB" sz="9000" b="1">
                <a:solidFill>
                  <a:schemeClr val="bg1"/>
                </a:solidFill>
              </a:rPr>
              <a:t>Thank You !</a:t>
            </a:r>
            <a:endParaRPr lang="en-US" sz="9000">
              <a:solidFill>
                <a:schemeClr val="bg1"/>
              </a:solidFill>
            </a:endParaRPr>
          </a:p>
        </p:txBody>
      </p:sp>
      <p:pic>
        <p:nvPicPr>
          <p:cNvPr id="3" name="Graphic 2" descr="Layers Design outline">
            <a:extLst>
              <a:ext uri="{FF2B5EF4-FFF2-40B4-BE49-F238E27FC236}">
                <a16:creationId xmlns:a16="http://schemas.microsoft.com/office/drawing/2014/main" id="{5CB85115-6BE8-C173-A979-2D33D1AC5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1827" y="1732046"/>
            <a:ext cx="3841576" cy="6264696"/>
          </a:xfrm>
          <a:prstGeom prst="rect">
            <a:avLst/>
          </a:prstGeom>
        </p:spPr>
      </p:pic>
      <p:pic>
        <p:nvPicPr>
          <p:cNvPr id="8" name="Graphic 7" descr="Layers Design outline">
            <a:extLst>
              <a:ext uri="{FF2B5EF4-FFF2-40B4-BE49-F238E27FC236}">
                <a16:creationId xmlns:a16="http://schemas.microsoft.com/office/drawing/2014/main" id="{D8FA3F8C-770B-8903-E948-DF06746A6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11859" y="-1107504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0A00D986-9CBD-E462-FFD8-A11324D6FF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2266" y="435971"/>
            <a:ext cx="3841576" cy="62646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BA3E09-405D-F844-46E5-B17CD7EE0596}"/>
              </a:ext>
            </a:extLst>
          </p:cNvPr>
          <p:cNvSpPr txBox="1"/>
          <p:nvPr/>
        </p:nvSpPr>
        <p:spPr>
          <a:xfrm>
            <a:off x="9522950" y="6422029"/>
            <a:ext cx="1377817" cy="366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35F4086-0B76-A94A-82CC-19E32AB7C527}" type="datetime1">
              <a:rPr lang="en-US" smtClean="0">
                <a:solidFill>
                  <a:schemeClr val="bg1"/>
                </a:solidFill>
              </a:rPr>
              <a:pPr/>
              <a:t>7/24/2024</a:t>
            </a:fld>
            <a:endParaRPr lang="en-LK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F139E6-F210-D51B-F9B9-61B7383BEB73}"/>
              </a:ext>
            </a:extLst>
          </p:cNvPr>
          <p:cNvSpPr txBox="1"/>
          <p:nvPr/>
        </p:nvSpPr>
        <p:spPr>
          <a:xfrm>
            <a:off x="11047455" y="6422029"/>
            <a:ext cx="903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52</a:t>
            </a:r>
            <a:endParaRPr lang="en-LK"/>
          </a:p>
        </p:txBody>
      </p:sp>
      <p:pic>
        <p:nvPicPr>
          <p:cNvPr id="2" name="Picture 1" descr="A logo of a palm tree&#10;&#10;Description automatically generated">
            <a:extLst>
              <a:ext uri="{FF2B5EF4-FFF2-40B4-BE49-F238E27FC236}">
                <a16:creationId xmlns:a16="http://schemas.microsoft.com/office/drawing/2014/main" id="{A12ACD18-5377-2CAC-91B0-3D317670DD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188" y="3256661"/>
            <a:ext cx="3841576" cy="265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86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9DA3C4D1080CD4397A7A2FD646AD77D" ma:contentTypeVersion="14" ma:contentTypeDescription="Create a new document." ma:contentTypeScope="" ma:versionID="20f71257961d1fb782315889cd42a5bd">
  <xsd:schema xmlns:xsd="http://www.w3.org/2001/XMLSchema" xmlns:xs="http://www.w3.org/2001/XMLSchema" xmlns:p="http://schemas.microsoft.com/office/2006/metadata/properties" xmlns:ns2="db72c12f-87a4-44ab-bbc5-4cc8306b158a" xmlns:ns3="f53127bd-1875-4446-b071-c4506206683b" targetNamespace="http://schemas.microsoft.com/office/2006/metadata/properties" ma:root="true" ma:fieldsID="cf920f1464f393c0c614a09a442c76fd" ns2:_="" ns3:_="">
    <xsd:import namespace="db72c12f-87a4-44ab-bbc5-4cc8306b158a"/>
    <xsd:import namespace="f53127bd-1875-4446-b071-c4506206683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lcf76f155ced4ddcb4097134ff3c332f" minOccurs="0"/>
                <xsd:element ref="ns2:TaxCatchAll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3127bd-1875-4446-b071-c450620668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53127bd-1875-4446-b071-c4506206683b">
      <Terms xmlns="http://schemas.microsoft.com/office/infopath/2007/PartnerControls"/>
    </lcf76f155ced4ddcb4097134ff3c332f>
    <TaxCatchAll xmlns="db72c12f-87a4-44ab-bbc5-4cc8306b158a" xsi:nil="true"/>
  </documentManagement>
</p:properties>
</file>

<file path=customXml/itemProps1.xml><?xml version="1.0" encoding="utf-8"?>
<ds:datastoreItem xmlns:ds="http://schemas.openxmlformats.org/officeDocument/2006/customXml" ds:itemID="{B21DA551-77B1-49AC-A87C-67E80FB01A6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DD55E4-41A1-47A7-BF9D-85822347FFF3}"/>
</file>

<file path=customXml/itemProps3.xml><?xml version="1.0" encoding="utf-8"?>
<ds:datastoreItem xmlns:ds="http://schemas.openxmlformats.org/officeDocument/2006/customXml" ds:itemID="{0B7F8D1B-BAEB-4AD4-9ADE-B8C3EDAEBB76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91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2" baseType="lpstr">
      <vt:lpstr>Office Theme</vt:lpstr>
      <vt:lpstr>PROGRESS PRESENTATION 1</vt:lpstr>
      <vt:lpstr>OUR TEAM</vt:lpstr>
      <vt:lpstr>AGENDA</vt:lpstr>
      <vt:lpstr>INTRODUCTION</vt:lpstr>
      <vt:lpstr>RESEARCH PROBLEM</vt:lpstr>
      <vt:lpstr>Objectives  of the Study</vt:lpstr>
      <vt:lpstr>SYSTEM DIAGRAM</vt:lpstr>
      <vt:lpstr>IT21061066 | WELIGAMA D.M.P.D</vt:lpstr>
      <vt:lpstr>Background of the Study</vt:lpstr>
      <vt:lpstr>RESEARCH PROBLEM</vt:lpstr>
      <vt:lpstr>Research Gap of the Study</vt:lpstr>
      <vt:lpstr>Objectives  of the Study</vt:lpstr>
      <vt:lpstr>NOVELTY </vt:lpstr>
      <vt:lpstr>METHODOLOGY </vt:lpstr>
      <vt:lpstr>COMPONENT DIAGRAM</vt:lpstr>
      <vt:lpstr>REQUIREMENTS</vt:lpstr>
      <vt:lpstr>PowerPoint Presentation</vt:lpstr>
      <vt:lpstr>Completion of project [Contd] Data Collection</vt:lpstr>
      <vt:lpstr>Data Collection </vt:lpstr>
      <vt:lpstr>Data Collection</vt:lpstr>
      <vt:lpstr>Data Collection</vt:lpstr>
      <vt:lpstr>Data Pre-processing  </vt:lpstr>
      <vt:lpstr>Data Pre-processing  </vt:lpstr>
      <vt:lpstr>Train The Model </vt:lpstr>
      <vt:lpstr>Accuracy  </vt:lpstr>
      <vt:lpstr> Prediction  </vt:lpstr>
      <vt:lpstr>Model Summery </vt:lpstr>
      <vt:lpstr>Designing UI for system </vt:lpstr>
      <vt:lpstr>References</vt:lpstr>
      <vt:lpstr>IT21020308 | DEWMINI A.M</vt:lpstr>
      <vt:lpstr>Background of the Study</vt:lpstr>
      <vt:lpstr>RESEARCH PROBLEM</vt:lpstr>
      <vt:lpstr>Research Gap of the Study</vt:lpstr>
      <vt:lpstr>Objectives  of the Study</vt:lpstr>
      <vt:lpstr>NOVELTY</vt:lpstr>
      <vt:lpstr>METHODOLOGY</vt:lpstr>
      <vt:lpstr>PowerPoint Presentation</vt:lpstr>
      <vt:lpstr>Completion of the project </vt:lpstr>
      <vt:lpstr>Designing UI for system</vt:lpstr>
      <vt:lpstr>Implement Backend</vt:lpstr>
      <vt:lpstr>Completion of project </vt:lpstr>
      <vt:lpstr>Completion of project </vt:lpstr>
      <vt:lpstr>Data Collection and Pre-processing </vt:lpstr>
      <vt:lpstr>Original data visualization</vt:lpstr>
      <vt:lpstr>Train The Model</vt:lpstr>
      <vt:lpstr>PowerPoint Presentation</vt:lpstr>
      <vt:lpstr>PowerPoint Presentation</vt:lpstr>
      <vt:lpstr>References</vt:lpstr>
      <vt:lpstr>IT21103322| Bandara A.M.S.S  </vt:lpstr>
      <vt:lpstr>Background of the Study</vt:lpstr>
      <vt:lpstr>PowerPoint Presentation</vt:lpstr>
      <vt:lpstr>PowerPoint Presentation</vt:lpstr>
      <vt:lpstr>Objectives  of the Study</vt:lpstr>
      <vt:lpstr>PowerPoint Presentation</vt:lpstr>
      <vt:lpstr>COMPONENT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IT21078378 | Fernando W.P.A.M  </vt:lpstr>
      <vt:lpstr>Background of the Study</vt:lpstr>
      <vt:lpstr>RESEARCH PROBLEM</vt:lpstr>
      <vt:lpstr>Research Gap of the Study</vt:lpstr>
      <vt:lpstr>Objectives of the Study</vt:lpstr>
      <vt:lpstr>NOVELTY</vt:lpstr>
      <vt:lpstr>PowerPoint Presentation</vt:lpstr>
      <vt:lpstr>COMPONENT DIAGRAM</vt:lpstr>
      <vt:lpstr>Step 1: Data Collection</vt:lpstr>
      <vt:lpstr>Step 1: Data Collection [contd]</vt:lpstr>
      <vt:lpstr>Step 1: Data Collection [contd]</vt:lpstr>
      <vt:lpstr>Completion of project </vt:lpstr>
      <vt:lpstr>Completion of project </vt:lpstr>
      <vt:lpstr>Completion of project </vt:lpstr>
      <vt:lpstr>Completion of project </vt:lpstr>
      <vt:lpstr>Visualization of Original Dataset</vt:lpstr>
      <vt:lpstr>REQUIREMENTS</vt:lpstr>
      <vt:lpstr>References</vt:lpstr>
      <vt:lpstr>PowerPoint Presentation</vt:lpstr>
      <vt:lpstr>Work Breakdown Structure</vt:lpstr>
      <vt:lpstr>GANTT CHART</vt:lpstr>
      <vt:lpstr>PowerPoint Presentation</vt:lpstr>
      <vt:lpstr>PowerPoint Presentation</vt:lpstr>
      <vt:lpstr>PowerPoint Presentation</vt:lpstr>
      <vt:lpstr>Supervisor Meetings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Elevating Efficiency and Sustainability in Large-Scale Coconut Oil Manufacturing through Progressive Strategies  </dc:title>
  <dc:creator>Maleesha Dewmini</dc:creator>
  <cp:revision>5</cp:revision>
  <dcterms:created xsi:type="dcterms:W3CDTF">2024-02-16T11:14:32Z</dcterms:created>
  <dcterms:modified xsi:type="dcterms:W3CDTF">2024-07-25T06:48:38Z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0x010100E9DA3C4D1080CD4397A7A2FD646AD77D</vt:lpwstr>
  </property>
</Properties>
</file>